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4"/>
  </p:notesMasterIdLst>
  <p:sldIdLst>
    <p:sldId id="256" r:id="rId2"/>
    <p:sldId id="286" r:id="rId3"/>
    <p:sldId id="257" r:id="rId4"/>
    <p:sldId id="287" r:id="rId5"/>
    <p:sldId id="288" r:id="rId6"/>
    <p:sldId id="289" r:id="rId7"/>
    <p:sldId id="290" r:id="rId8"/>
    <p:sldId id="291" r:id="rId9"/>
    <p:sldId id="258" r:id="rId10"/>
    <p:sldId id="294" r:id="rId11"/>
    <p:sldId id="278" r:id="rId12"/>
    <p:sldId id="292" r:id="rId13"/>
    <p:sldId id="293" r:id="rId14"/>
    <p:sldId id="279" r:id="rId15"/>
    <p:sldId id="263" r:id="rId16"/>
    <p:sldId id="281" r:id="rId17"/>
    <p:sldId id="285" r:id="rId18"/>
    <p:sldId id="284" r:id="rId19"/>
    <p:sldId id="273" r:id="rId20"/>
    <p:sldId id="269" r:id="rId21"/>
    <p:sldId id="266" r:id="rId22"/>
    <p:sldId id="29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10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49E-2"/>
          <c:y val="3.3809681089880285E-2"/>
          <c:w val="0.96384818826890528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2023г.План</c:v>
                </c:pt>
                <c:pt idx="4">
                  <c:v>2024Прогноз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6806905.5199999996</c:v>
                </c:pt>
                <c:pt idx="1">
                  <c:v>6784054.75</c:v>
                </c:pt>
                <c:pt idx="2">
                  <c:v>7148474.2400000002</c:v>
                </c:pt>
                <c:pt idx="3">
                  <c:v>7853000</c:v>
                </c:pt>
                <c:pt idx="4">
                  <c:v>7178474.2400000002</c:v>
                </c:pt>
                <c:pt idx="5">
                  <c:v>6600248.4900000002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432641695952135E-3"/>
                  <c:y val="-2.8809526834146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0166668783902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297925087856409E-3"/>
                  <c:y val="-2.880952683414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432641695952135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73056678380854E-3"/>
                  <c:y val="-3.1690479517560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2023г.План</c:v>
                </c:pt>
                <c:pt idx="4">
                  <c:v>2024Прогноз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 formatCode="0.0">
                  <c:v>90</c:v>
                </c:pt>
                <c:pt idx="1">
                  <c:v>110</c:v>
                </c:pt>
                <c:pt idx="2">
                  <c:v>93</c:v>
                </c:pt>
                <c:pt idx="3">
                  <c:v>99</c:v>
                </c:pt>
                <c:pt idx="4" formatCode="0.0">
                  <c:v>99</c:v>
                </c:pt>
                <c:pt idx="5" formatCode="0.0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482046384"/>
        <c:axId val="-482055632"/>
      </c:barChart>
      <c:catAx>
        <c:axId val="-48204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2055632"/>
        <c:crosses val="autoZero"/>
        <c:auto val="1"/>
        <c:lblAlgn val="ctr"/>
        <c:lblOffset val="100"/>
        <c:noMultiLvlLbl val="0"/>
      </c:catAx>
      <c:valAx>
        <c:axId val="-48205563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-482046384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6773483150719672"/>
          <c:y val="3.1690479517560655E-2"/>
          <c:w val="0.4100940412912174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116650121312687E-3"/>
          <c:y val="0.1515046392886677"/>
          <c:w val="0.73755301830262587"/>
          <c:h val="0.50065113156157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-7.5617606108281873E-2"/>
                  <c:y val="-0.175968636436055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67,4%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939884815665642E-2"/>
                  <c:y val="2.77674513879932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26,4%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3,4%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0,4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</a:t>
                    </a:r>
                    <a:r>
                      <a:rPr lang="ru-RU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,1</a:t>
                    </a:r>
                    <a:r>
                      <a:rPr lang="en-US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0,3</a:t>
                    </a:r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-3654419,91 руб. (59.7%)</c:v>
                </c:pt>
                <c:pt idx="1">
                  <c:v>Налоги на совокупный доход - 187739,62руб. (0,7%)</c:v>
                </c:pt>
                <c:pt idx="2">
                  <c:v>Налоги на имущество  - 2134407,69 руб. (31.5%)</c:v>
                </c:pt>
                <c:pt idx="3">
                  <c:v>Госпошлина - 980,00 руб. (0,1%)</c:v>
                </c:pt>
                <c:pt idx="4">
                  <c:v>Доходы от использования имущества, находящегося в государственной и муниципальной собственности - 180000,00 руб. ( 2,4%)</c:v>
                </c:pt>
                <c:pt idx="5">
                  <c:v>Доходы от оказания платных услуг -181579,28руб. (3,7%)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 formatCode="0.00%">
                  <c:v>0.67400000000000004</c:v>
                </c:pt>
                <c:pt idx="1">
                  <c:v>7.0000000000000001E-3</c:v>
                </c:pt>
                <c:pt idx="2">
                  <c:v>0.26400000000000001</c:v>
                </c:pt>
                <c:pt idx="3">
                  <c:v>4.0000000000000001E-3</c:v>
                </c:pt>
                <c:pt idx="4">
                  <c:v>3.4000000000000002E-2</c:v>
                </c:pt>
                <c:pt idx="5">
                  <c:v>1.7000000000000001E-2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5649529084581995"/>
          <c:y val="2.7588594102071939E-2"/>
          <c:w val="0.44350470915418"/>
          <c:h val="0.97241140589792807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833333333333333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333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32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32E-3"/>
                  <c:y val="-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332E-2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3291452.2</c:v>
                </c:pt>
                <c:pt idx="1">
                  <c:v>3574199.08</c:v>
                </c:pt>
                <c:pt idx="2">
                  <c:v>3654419.91</c:v>
                </c:pt>
                <c:pt idx="3" formatCode="0.00">
                  <c:v>4503000</c:v>
                </c:pt>
                <c:pt idx="4" formatCode="0.00">
                  <c:v>4303000</c:v>
                </c:pt>
                <c:pt idx="5" formatCode="0.00">
                  <c:v>3902000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-482055088"/>
        <c:axId val="-482050736"/>
        <c:axId val="0"/>
      </c:bar3DChart>
      <c:catAx>
        <c:axId val="-482055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2050736"/>
        <c:crosses val="autoZero"/>
        <c:auto val="1"/>
        <c:lblAlgn val="ctr"/>
        <c:lblOffset val="100"/>
        <c:noMultiLvlLbl val="0"/>
      </c:catAx>
      <c:valAx>
        <c:axId val="-48205073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2055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696"/>
          <c:y val="1.6704162500462923E-2"/>
          <c:w val="0.12037248997423225"/>
          <c:h val="8.0872958560159983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4710.53</c:v>
                </c:pt>
                <c:pt idx="1">
                  <c:v>12159.59</c:v>
                </c:pt>
                <c:pt idx="2" formatCode="General">
                  <c:v>77028.100000000006</c:v>
                </c:pt>
                <c:pt idx="3">
                  <c:v>20000</c:v>
                </c:pt>
                <c:pt idx="4">
                  <c:v>10000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180000</c:v>
                </c:pt>
                <c:pt idx="1">
                  <c:v>180000</c:v>
                </c:pt>
                <c:pt idx="2">
                  <c:v>180000</c:v>
                </c:pt>
                <c:pt idx="3">
                  <c:v>180000</c:v>
                </c:pt>
                <c:pt idx="4">
                  <c:v>180000</c:v>
                </c:pt>
                <c:pt idx="5">
                  <c:v>180000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-482047472"/>
        <c:axId val="-482042032"/>
        <c:axId val="0"/>
      </c:bar3DChart>
      <c:catAx>
        <c:axId val="-482047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2042032"/>
        <c:crosses val="autoZero"/>
        <c:auto val="1"/>
        <c:lblAlgn val="ctr"/>
        <c:lblOffset val="100"/>
        <c:noMultiLvlLbl val="0"/>
      </c:catAx>
      <c:valAx>
        <c:axId val="-482042032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-4820474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2020г.</c:v>
                </c:pt>
                <c:pt idx="1">
                  <c:v>2021г.</c:v>
                </c:pt>
                <c:pt idx="2">
                  <c:v>2022 г. </c:v>
                </c:pt>
                <c:pt idx="3">
                  <c:v>2023 г. План</c:v>
                </c:pt>
                <c:pt idx="4">
                  <c:v>2024 г. 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9177587.8599999994</c:v>
                </c:pt>
                <c:pt idx="1">
                  <c:v>9351730</c:v>
                </c:pt>
                <c:pt idx="2">
                  <c:v>9740964</c:v>
                </c:pt>
                <c:pt idx="3" formatCode="0.00">
                  <c:v>8368904</c:v>
                </c:pt>
                <c:pt idx="4" formatCode="0.00">
                  <c:v>8282733.4000000004</c:v>
                </c:pt>
                <c:pt idx="5" formatCode="0.00">
                  <c:v>8298494.4000000004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-482045296"/>
        <c:axId val="-482049104"/>
        <c:axId val="0"/>
      </c:bar3DChart>
      <c:catAx>
        <c:axId val="-4820452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-482049104"/>
        <c:crosses val="autoZero"/>
        <c:auto val="1"/>
        <c:lblAlgn val="ctr"/>
        <c:lblOffset val="100"/>
        <c:noMultiLvlLbl val="0"/>
      </c:catAx>
      <c:valAx>
        <c:axId val="-4820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-4820452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55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21495775033261"/>
          <c:y val="4.957800196850394E-2"/>
          <c:w val="0.7733306262573213"/>
          <c:h val="0.79507733267732161"/>
        </c:manualLayout>
      </c:layout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6236868998026849E-2"/>
                  <c:y val="4.14021457933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39E-2"/>
                  <c:y val="-9.780659291824717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067373597607612E-2"/>
                  <c:y val="6.3594521243671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45584742191179E-3"/>
                  <c:y val="-1.34967146507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491169484382358E-2"/>
                  <c:y val="1.6206532607488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 Факт</c:v>
                </c:pt>
                <c:pt idx="1">
                  <c:v>2021 г. Факт</c:v>
                </c:pt>
                <c:pt idx="2">
                  <c:v>2022 г. Факт</c:v>
                </c:pt>
                <c:pt idx="3">
                  <c:v>2023г. План</c:v>
                </c:pt>
                <c:pt idx="4">
                  <c:v>2024 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0.00">
                  <c:v>15984493.380000001</c:v>
                </c:pt>
                <c:pt idx="1">
                  <c:v>16135784.75</c:v>
                </c:pt>
                <c:pt idx="2">
                  <c:v>16084320.16</c:v>
                </c:pt>
                <c:pt idx="3" formatCode="0.00">
                  <c:v>16221904</c:v>
                </c:pt>
                <c:pt idx="4" formatCode="0.00">
                  <c:v>15461207.640000001</c:v>
                </c:pt>
                <c:pt idx="5" formatCode="0.00">
                  <c:v>14928742.890000001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-1.3118377113286769E-2"/>
                  <c:y val="-1.1698898535083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879872851593164E-3"/>
                  <c:y val="-1.6114082562254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45584742191179E-3"/>
                  <c:y val="-2.2070563588172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45584742191179E-3"/>
                  <c:y val="-6.8553890837525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2020 г. Факт</c:v>
                </c:pt>
                <c:pt idx="1">
                  <c:v>2021 г. Факт</c:v>
                </c:pt>
                <c:pt idx="2">
                  <c:v>2022 г. Факт</c:v>
                </c:pt>
                <c:pt idx="3">
                  <c:v>2023г. План</c:v>
                </c:pt>
                <c:pt idx="4">
                  <c:v>2024 г. Прогноз</c:v>
                </c:pt>
                <c:pt idx="5">
                  <c:v>2025г. Прогноз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16270694.73</c:v>
                </c:pt>
                <c:pt idx="1">
                  <c:v>16191186.310000001</c:v>
                </c:pt>
                <c:pt idx="2">
                  <c:v>16113042.73</c:v>
                </c:pt>
                <c:pt idx="3" formatCode="0.00">
                  <c:v>16221904</c:v>
                </c:pt>
                <c:pt idx="4" formatCode="0.00">
                  <c:v>15155004.640000001</c:v>
                </c:pt>
                <c:pt idx="5" formatCode="0.00">
                  <c:v>14345195.890000001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-482041488"/>
        <c:axId val="-483481488"/>
        <c:axId val="-441880512"/>
      </c:line3DChart>
      <c:catAx>
        <c:axId val="-482041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3481488"/>
        <c:crosses val="autoZero"/>
        <c:auto val="1"/>
        <c:lblAlgn val="ctr"/>
        <c:lblOffset val="100"/>
        <c:noMultiLvlLbl val="0"/>
      </c:catAx>
      <c:valAx>
        <c:axId val="-483481488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2041488"/>
        <c:crosses val="autoZero"/>
        <c:crossBetween val="between"/>
      </c:valAx>
      <c:serAx>
        <c:axId val="-441880512"/>
        <c:scaling>
          <c:orientation val="minMax"/>
        </c:scaling>
        <c:delete val="1"/>
        <c:axPos val="b"/>
        <c:majorTickMark val="none"/>
        <c:minorTickMark val="none"/>
        <c:tickLblPos val="nextTo"/>
        <c:crossAx val="-483481488"/>
        <c:crosses val="autoZero"/>
      </c:serAx>
    </c:plotArea>
    <c:legend>
      <c:legendPos val="r"/>
      <c:layout>
        <c:manualLayout>
          <c:xMode val="edge"/>
          <c:yMode val="edge"/>
          <c:x val="0.84340020530317572"/>
          <c:y val="3.7569881889763755E-2"/>
          <c:w val="0.1376510277554101"/>
          <c:h val="0.1386393575317028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1755484762877922E-2"/>
                  <c:y val="-6.88839268225800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0529542585803E-3"/>
                  <c:y val="1.57144536037472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714071046462706E-2"/>
                  <c:y val="4.9903463559592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39574442507664E-3"/>
                  <c:y val="-3.0320836761076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524012742681977E-2"/>
                  <c:y val="-7.0679224798392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8283945422852672E-2"/>
                  <c:y val="-2.3713826816424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926579311175652E-3"/>
                  <c:y val="-5.5608294792826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6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 План</c:v>
                </c:pt>
                <c:pt idx="4">
                  <c:v>2024 г. Прогноз</c:v>
                </c:pt>
                <c:pt idx="5">
                  <c:v>2025 г. Прогноз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 formatCode="0.00">
                  <c:v>16270694.73</c:v>
                </c:pt>
                <c:pt idx="1">
                  <c:v>16191186.310000001</c:v>
                </c:pt>
                <c:pt idx="2">
                  <c:v>16113042.73</c:v>
                </c:pt>
                <c:pt idx="3" formatCode="0.00">
                  <c:v>16221904</c:v>
                </c:pt>
                <c:pt idx="4" formatCode="0.00">
                  <c:v>15155004.640000001</c:v>
                </c:pt>
                <c:pt idx="5" formatCode="0.00">
                  <c:v>14345195.890000001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-483485296"/>
        <c:axId val="-483486928"/>
        <c:axId val="0"/>
      </c:bar3DChart>
      <c:catAx>
        <c:axId val="-48348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3486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483486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-483485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7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5"/>
                <c:pt idx="0">
                  <c:v>Общегосударственные вопросы - 6583333.5(37.0%)</c:v>
                </c:pt>
                <c:pt idx="1">
                  <c:v>Национальная оборона - 277662 (1.2%)</c:v>
                </c:pt>
                <c:pt idx="2">
                  <c:v>Культура - 4045000(22%)</c:v>
                </c:pt>
                <c:pt idx="3">
                  <c:v>Благоустройство - 6958377.78 (36%)</c:v>
                </c:pt>
                <c:pt idx="4">
                  <c:v>Национальная безопасность и правоохранительная деятельность - 11500 (0.01%)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#,##0.00">
                  <c:v>4002464.29</c:v>
                </c:pt>
                <c:pt idx="1">
                  <c:v>366794</c:v>
                </c:pt>
                <c:pt idx="2">
                  <c:v>4921614.59</c:v>
                </c:pt>
                <c:pt idx="3">
                  <c:v>3539435.62</c:v>
                </c:pt>
                <c:pt idx="4">
                  <c:v>19176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721507837888478"/>
          <c:y val="7.4538738213278999E-2"/>
          <c:w val="0.38815524214051611"/>
          <c:h val="0.92191017789442953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73615717-B18D-4C18-AF7C-BBC472A6BA52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>
            <a:lnSpc>
              <a:spcPct val="150000"/>
            </a:lnSpc>
            <a:spcAft>
              <a:spcPts val="0"/>
            </a:spcAft>
          </a:pP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2013-2025 </a:t>
          </a:r>
          <a:r>
            <a: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216A82-B89F-400A-B2D7-BE06872A448D}" type="parTrans" cxnId="{824AA473-AB8E-46DA-954F-835D05D72F19}">
      <dgm:prSet/>
      <dgm:spPr/>
      <dgm:t>
        <a:bodyPr/>
        <a:lstStyle/>
        <a:p>
          <a:endParaRPr lang="ru-RU"/>
        </a:p>
      </dgm:t>
    </dgm:pt>
    <dgm:pt modelId="{EE6903CC-C3C1-42AA-9F1C-9D3C00E6BA81}" type="sibTrans" cxnId="{824AA473-AB8E-46DA-954F-835D05D72F19}">
      <dgm:prSet/>
      <dgm:spPr/>
      <dgm:t>
        <a:bodyPr/>
        <a:lstStyle/>
        <a:p>
          <a:endParaRPr lang="ru-RU"/>
        </a:p>
      </dgm:t>
    </dgm:pt>
    <dgm:pt modelId="{800F56D7-4C41-4F10-AD1B-067C3435B2FB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1292FFB2-6313-418C-B13B-477A3DDA9C35}" type="parTrans" cxnId="{06905B56-3ACD-4BEC-9584-B491B8211632}">
      <dgm:prSet/>
      <dgm:spPr/>
      <dgm:t>
        <a:bodyPr/>
        <a:lstStyle/>
        <a:p>
          <a:endParaRPr lang="ru-RU"/>
        </a:p>
      </dgm:t>
    </dgm:pt>
    <dgm:pt modelId="{2AF67647-DF09-4686-8310-88D95AF0DC0A}" type="sibTrans" cxnId="{06905B56-3ACD-4BEC-9584-B491B8211632}">
      <dgm:prSet/>
      <dgm:spPr/>
      <dgm:t>
        <a:bodyPr/>
        <a:lstStyle/>
        <a:p>
          <a:endParaRPr lang="ru-RU"/>
        </a:p>
      </dgm:t>
    </dgm:pt>
    <dgm:pt modelId="{71DCD851-9FA3-4075-A76D-49263BD8C5D3}">
      <dgm:prSet phldrT="[Текст]" custT="1"/>
      <dgm:spPr/>
      <dgm:t>
        <a:bodyPr/>
        <a:lstStyle/>
        <a:p>
          <a:pPr>
            <a:lnSpc>
              <a:spcPct val="150000"/>
            </a:lnSpc>
            <a:spcAft>
              <a:spcPts val="0"/>
            </a:spcAft>
          </a:pP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–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5F4A05B1-0F88-4547-8420-D1FAB17BCE88}" type="parTrans" cxnId="{B605FDF8-7284-4525-B968-5F452A740830}">
      <dgm:prSet/>
      <dgm:spPr/>
      <dgm:t>
        <a:bodyPr/>
        <a:lstStyle/>
        <a:p>
          <a:endParaRPr lang="ru-RU"/>
        </a:p>
      </dgm:t>
    </dgm:pt>
    <dgm:pt modelId="{12DC3F24-E8CD-4DF6-907A-8063D57C6951}" type="sibTrans" cxnId="{B605FDF8-7284-4525-B968-5F452A740830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72452-D170-490B-86B5-CD12395EBC55}" type="pres">
      <dgm:prSet presAssocID="{CCDAFD0F-3855-498B-8F30-3C5F5CC7BD6F}" presName="node" presStyleLbl="node1" presStyleIdx="0" presStyleCnt="5" custLinFactNeighborX="3848" custLinFactNeighborY="-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3634-410B-4BBA-ABE7-B9A9D9E4DCB9}" type="pres">
      <dgm:prSet presAssocID="{0AE358CD-881E-428F-8C14-17D562ABA764}" presName="sibTrans" presStyleCnt="0"/>
      <dgm:spPr/>
    </dgm:pt>
    <dgm:pt modelId="{91197E02-E82E-4998-B682-BACFBF4BF4DE}" type="pres">
      <dgm:prSet presAssocID="{70BEC784-CECD-487F-880F-F697E34105C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1980-746A-471E-9F78-56C31EE41845}" type="pres">
      <dgm:prSet presAssocID="{E316DE1C-D2B3-44DC-999C-D9C6F35E837D}" presName="sibTrans" presStyleCnt="0"/>
      <dgm:spPr/>
    </dgm:pt>
    <dgm:pt modelId="{B818DE75-D781-4F5E-BF50-FCD83EECC1EF}" type="pres">
      <dgm:prSet presAssocID="{73615717-B18D-4C18-AF7C-BBC472A6BA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6C09-3884-4152-BA0F-0C41F7AA2B33}" type="pres">
      <dgm:prSet presAssocID="{EE6903CC-C3C1-42AA-9F1C-9D3C00E6BA81}" presName="sibTrans" presStyleCnt="0"/>
      <dgm:spPr/>
    </dgm:pt>
    <dgm:pt modelId="{E589462C-BBF9-4307-877B-0E2C90767521}" type="pres">
      <dgm:prSet presAssocID="{800F56D7-4C41-4F10-AD1B-067C3435B2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C707-FD09-42D6-AC65-1C08FF69100B}" type="pres">
      <dgm:prSet presAssocID="{2AF67647-DF09-4686-8310-88D95AF0DC0A}" presName="sibTrans" presStyleCnt="0"/>
      <dgm:spPr/>
    </dgm:pt>
    <dgm:pt modelId="{F4DB7166-1E01-41C3-9E2E-CE0F2FF582B0}" type="pres">
      <dgm:prSet presAssocID="{71DCD851-9FA3-4075-A76D-49263BD8C5D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05B56-3ACD-4BEC-9584-B491B8211632}" srcId="{3A004BFF-004F-454F-BE51-394B82C01312}" destId="{800F56D7-4C41-4F10-AD1B-067C3435B2FB}" srcOrd="3" destOrd="0" parTransId="{1292FFB2-6313-418C-B13B-477A3DDA9C35}" sibTransId="{2AF67647-DF09-4686-8310-88D95AF0DC0A}"/>
    <dgm:cxn modelId="{683F4D88-802B-43D2-9BF8-8C5FB1E22D95}" srcId="{3A004BFF-004F-454F-BE51-394B82C01312}" destId="{70BEC784-CECD-487F-880F-F697E34105C5}" srcOrd="1" destOrd="0" parTransId="{F5869034-93EE-4445-8D4F-36CF89CA5E0C}" sibTransId="{E316DE1C-D2B3-44DC-999C-D9C6F35E837D}"/>
    <dgm:cxn modelId="{C92F0FA5-D5CB-4B15-9A3A-825DA334B5CD}" type="presOf" srcId="{70BEC784-CECD-487F-880F-F697E34105C5}" destId="{91197E02-E82E-4998-B682-BACFBF4BF4DE}" srcOrd="0" destOrd="0" presId="urn:microsoft.com/office/officeart/2005/8/layout/default"/>
    <dgm:cxn modelId="{C8EF4FCF-520A-4648-A9EB-5AC1A5405ECE}" type="presOf" srcId="{71DCD851-9FA3-4075-A76D-49263BD8C5D3}" destId="{F4DB7166-1E01-41C3-9E2E-CE0F2FF582B0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D22F3D2E-70D8-44C2-A1A9-92280C9BB647}" type="presOf" srcId="{800F56D7-4C41-4F10-AD1B-067C3435B2FB}" destId="{E589462C-BBF9-4307-877B-0E2C90767521}" srcOrd="0" destOrd="0" presId="urn:microsoft.com/office/officeart/2005/8/layout/default"/>
    <dgm:cxn modelId="{94FBD924-B615-47A6-98B6-386F6EF71AB5}" type="presOf" srcId="{CCDAFD0F-3855-498B-8F30-3C5F5CC7BD6F}" destId="{3AA72452-D170-490B-86B5-CD12395EBC55}" srcOrd="0" destOrd="0" presId="urn:microsoft.com/office/officeart/2005/8/layout/default"/>
    <dgm:cxn modelId="{CF0F47D6-E822-4A65-A9CE-6BB4AF0E71F8}" type="presOf" srcId="{73615717-B18D-4C18-AF7C-BBC472A6BA52}" destId="{B818DE75-D781-4F5E-BF50-FCD83EECC1EF}" srcOrd="0" destOrd="0" presId="urn:microsoft.com/office/officeart/2005/8/layout/default"/>
    <dgm:cxn modelId="{B605FDF8-7284-4525-B968-5F452A740830}" srcId="{3A004BFF-004F-454F-BE51-394B82C01312}" destId="{71DCD851-9FA3-4075-A76D-49263BD8C5D3}" srcOrd="4" destOrd="0" parTransId="{5F4A05B1-0F88-4547-8420-D1FAB17BCE88}" sibTransId="{12DC3F24-E8CD-4DF6-907A-8063D57C6951}"/>
    <dgm:cxn modelId="{824AA473-AB8E-46DA-954F-835D05D72F19}" srcId="{3A004BFF-004F-454F-BE51-394B82C01312}" destId="{73615717-B18D-4C18-AF7C-BBC472A6BA52}" srcOrd="2" destOrd="0" parTransId="{97216A82-B89F-400A-B2D7-BE06872A448D}" sibTransId="{EE6903CC-C3C1-42AA-9F1C-9D3C00E6BA81}"/>
    <dgm:cxn modelId="{B0943C75-7CC0-412F-8B64-687BA73F2670}" type="presOf" srcId="{3A004BFF-004F-454F-BE51-394B82C01312}" destId="{36F6DAE6-A5FE-47A0-8A95-883E12265DBF}" srcOrd="0" destOrd="0" presId="urn:microsoft.com/office/officeart/2005/8/layout/default"/>
    <dgm:cxn modelId="{64E11188-C384-4261-A6AD-E81F755A84C6}" type="presParOf" srcId="{36F6DAE6-A5FE-47A0-8A95-883E12265DBF}" destId="{3AA72452-D170-490B-86B5-CD12395EBC55}" srcOrd="0" destOrd="0" presId="urn:microsoft.com/office/officeart/2005/8/layout/default"/>
    <dgm:cxn modelId="{ED593499-DC5B-4F18-BD76-BCFCF3A69689}" type="presParOf" srcId="{36F6DAE6-A5FE-47A0-8A95-883E12265DBF}" destId="{09CD3634-410B-4BBA-ABE7-B9A9D9E4DCB9}" srcOrd="1" destOrd="0" presId="urn:microsoft.com/office/officeart/2005/8/layout/default"/>
    <dgm:cxn modelId="{74CE9C86-EFDE-4C40-A0DF-1101F4FCCF37}" type="presParOf" srcId="{36F6DAE6-A5FE-47A0-8A95-883E12265DBF}" destId="{91197E02-E82E-4998-B682-BACFBF4BF4DE}" srcOrd="2" destOrd="0" presId="urn:microsoft.com/office/officeart/2005/8/layout/default"/>
    <dgm:cxn modelId="{06819675-330B-425F-A2D9-B45318C9ACA3}" type="presParOf" srcId="{36F6DAE6-A5FE-47A0-8A95-883E12265DBF}" destId="{F53F1980-746A-471E-9F78-56C31EE41845}" srcOrd="3" destOrd="0" presId="urn:microsoft.com/office/officeart/2005/8/layout/default"/>
    <dgm:cxn modelId="{B3B2246D-47A1-4422-924E-8A1D43ADDC8E}" type="presParOf" srcId="{36F6DAE6-A5FE-47A0-8A95-883E12265DBF}" destId="{B818DE75-D781-4F5E-BF50-FCD83EECC1EF}" srcOrd="4" destOrd="0" presId="urn:microsoft.com/office/officeart/2005/8/layout/default"/>
    <dgm:cxn modelId="{1DC537E2-5E69-433D-919E-CC33F381A3F0}" type="presParOf" srcId="{36F6DAE6-A5FE-47A0-8A95-883E12265DBF}" destId="{B3796C09-3884-4152-BA0F-0C41F7AA2B33}" srcOrd="5" destOrd="0" presId="urn:microsoft.com/office/officeart/2005/8/layout/default"/>
    <dgm:cxn modelId="{C6EAACA2-BA92-454C-B2F1-119A07B19508}" type="presParOf" srcId="{36F6DAE6-A5FE-47A0-8A95-883E12265DBF}" destId="{E589462C-BBF9-4307-877B-0E2C90767521}" srcOrd="6" destOrd="0" presId="urn:microsoft.com/office/officeart/2005/8/layout/default"/>
    <dgm:cxn modelId="{07FB568D-9455-44C5-BA62-46F5E82CB1EF}" type="presParOf" srcId="{36F6DAE6-A5FE-47A0-8A95-883E12265DBF}" destId="{AA31C707-FD09-42D6-AC65-1C08FF69100B}" srcOrd="7" destOrd="0" presId="urn:microsoft.com/office/officeart/2005/8/layout/default"/>
    <dgm:cxn modelId="{15B96845-2B29-4C09-966A-3BD476C95EAE}" type="presParOf" srcId="{36F6DAE6-A5FE-47A0-8A95-883E12265DBF}" destId="{F4DB7166-1E01-41C3-9E2E-CE0F2FF582B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72452-D170-490B-86B5-CD12395EBC55}">
      <dsp:nvSpPr>
        <dsp:cNvPr id="0" name=""/>
        <dsp:cNvSpPr/>
      </dsp:nvSpPr>
      <dsp:spPr>
        <a:xfrm>
          <a:off x="107371" y="812162"/>
          <a:ext cx="2790309" cy="1674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Пожарная безопасность в населенных пунктах Новицкого сельского поселения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107371" y="812162"/>
        <a:ext cx="2790309" cy="1674186"/>
      </dsp:txXfrm>
    </dsp:sp>
    <dsp:sp modelId="{91197E02-E82E-4998-B682-BACFBF4BF4DE}">
      <dsp:nvSpPr>
        <dsp:cNvPr id="0" name=""/>
        <dsp:cNvSpPr/>
      </dsp:nvSpPr>
      <dsp:spPr>
        <a:xfrm>
          <a:off x="3069341" y="814590"/>
          <a:ext cx="2790309" cy="1674186"/>
        </a:xfrm>
        <a:prstGeom prst="rect">
          <a:avLst/>
        </a:prstGeom>
        <a:solidFill>
          <a:schemeClr val="accent3">
            <a:hueOff val="3075001"/>
            <a:satOff val="0"/>
            <a:lumOff val="-30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Благоустройство территории Новицкого сельского поселения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2025годы</a:t>
          </a:r>
          <a:endParaRPr lang="ru-RU" sz="1200" kern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9341" y="814590"/>
        <a:ext cx="2790309" cy="1674186"/>
      </dsp:txXfrm>
    </dsp:sp>
    <dsp:sp modelId="{B818DE75-D781-4F5E-BF50-FCD83EECC1EF}">
      <dsp:nvSpPr>
        <dsp:cNvPr id="0" name=""/>
        <dsp:cNvSpPr/>
      </dsp:nvSpPr>
      <dsp:spPr>
        <a:xfrm>
          <a:off x="6138681" y="814590"/>
          <a:ext cx="2790309" cy="1674186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Доступная среда для инвалидов в Новицком сельском поселении </a:t>
          </a:r>
        </a:p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2013-2025 </a:t>
          </a:r>
          <a:r>
            <a:rPr lang="ru-RU" sz="1200" kern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baseline="0" dirty="0" smtClean="0">
            <a:solidFill>
              <a:schemeClr val="bg2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38681" y="814590"/>
        <a:ext cx="2790309" cy="1674186"/>
      </dsp:txXfrm>
    </dsp:sp>
    <dsp:sp modelId="{E589462C-BBF9-4307-877B-0E2C90767521}">
      <dsp:nvSpPr>
        <dsp:cNvPr id="0" name=""/>
        <dsp:cNvSpPr/>
      </dsp:nvSpPr>
      <dsp:spPr>
        <a:xfrm>
          <a:off x="1534670" y="2767807"/>
          <a:ext cx="2790309" cy="1674186"/>
        </a:xfrm>
        <a:prstGeom prst="rect">
          <a:avLst/>
        </a:prstGeom>
        <a:solidFill>
          <a:schemeClr val="accent3">
            <a:hueOff val="9225004"/>
            <a:satOff val="0"/>
            <a:lumOff val="-92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физической культуры и спорта в Новицком сельском поселении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1534670" y="2767807"/>
        <a:ext cx="2790309" cy="1674186"/>
      </dsp:txXfrm>
    </dsp:sp>
    <dsp:sp modelId="{F4DB7166-1E01-41C3-9E2E-CE0F2FF582B0}">
      <dsp:nvSpPr>
        <dsp:cNvPr id="0" name=""/>
        <dsp:cNvSpPr/>
      </dsp:nvSpPr>
      <dsp:spPr>
        <a:xfrm>
          <a:off x="4604011" y="2767807"/>
          <a:ext cx="2790309" cy="1674186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Развитие культуры в Новицком сельском поселении на 2015 –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2025 </a:t>
          </a: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4604011" y="2767807"/>
        <a:ext cx="2790309" cy="167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3068960"/>
            <a:ext cx="8064896" cy="3168352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Новицкого сельского поселения Партизанского муниципального района от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.12.2021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33</a:t>
            </a:r>
            <a:endParaRPr lang="ru-RU" sz="28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Новицкого сельского поселения Партизанского муниципального района Приморского края на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  <a:t>Этапы составления и утверждения бюджета Владимиро-Александровского сельского поселения Партизанского муниципального района</a:t>
            </a:r>
            <a:br>
              <a:rPr lang="ru-RU" sz="2000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Tahoma" pitchFamily="34" charset="0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Составление проекта бюджета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Основными документами, регламентирующими бюджетный процесс, являются БК РФ, Устав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СП, Положение о бюджетном процессе  в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</a:rPr>
              <a:t>Новицком СП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</a:rPr>
              <a:t>. Ответственным за непосредственное составление проекта бюджета является финансовый орган Администрации сельского </a:t>
            </a:r>
            <a:r>
              <a:rPr lang="ru-RU" sz="1400" b="1" i="1" kern="1200" dirty="0" err="1" smtClean="0">
                <a:solidFill>
                  <a:srgbClr val="000066"/>
                </a:solidFill>
                <a:effectLst/>
                <a:latin typeface="Comic Sans MS" pitchFamily="66" charset="0"/>
              </a:rPr>
              <a:t>поселени</a:t>
            </a:r>
            <a:endParaRPr lang="ru-RU" sz="1400" b="1" i="1" kern="1200" dirty="0" smtClean="0">
              <a:solidFill>
                <a:srgbClr val="000066"/>
              </a:solidFill>
              <a:effectLst/>
              <a:latin typeface="Comic Sans MS" pitchFamily="66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Рассмотрение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Глава  </a:t>
            </a:r>
            <a:r>
              <a:rPr lang="ru-RU" alt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alt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 представляет проект бюджета на рассмотрение Муниципального комитета поселения до 15 ноября текущего года,. Председатель Муниципального комитета направляет проект решения о бюджете поселения в ревизионную комиссию для подготовки заключения, Муниципальный комитет рассматривает проект решения о бюджете поселения в двух чтениях</a:t>
            </a:r>
            <a:endParaRPr lang="ru-RU" sz="1400" b="1" i="1" kern="1200" dirty="0">
              <a:solidFill>
                <a:srgbClr val="5D93FF">
                  <a:lumMod val="50000"/>
                </a:srgbClr>
              </a:solidFill>
              <a:effectLst/>
              <a:latin typeface="Comic Sans MS" pitchFamily="66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Утверждение проекта </a:t>
            </a: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бюджета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Проект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бюджета поселения утверждается Муниципальным комитетом в форме решения Муниципального комитета 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, решение, подлежит обнародованию путем опубликования его в  «Вестнике» и размещению на официальном сайте администрации </a:t>
            </a:r>
            <a:r>
              <a:rPr lang="ru-RU" sz="1400" b="1" i="1" kern="1200" dirty="0" smtClean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/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поселения.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b="1" i="1" kern="12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cs typeface="Tahoma" pitchFamily="34" charset="0"/>
              </a:rPr>
              <a:t>Нормативные правовые акты, регулирующие бюджетные правоотношения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Прогноз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социально – экономического развития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сельского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поселения Партизанского  муниципального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района</a:t>
            </a:r>
          </a:p>
          <a:p>
            <a:pPr marL="0" lvl="0" indent="-179388" algn="just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сельского поселения Партизанского муниципального района 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Муниципальные программы  </a:t>
            </a:r>
            <a:r>
              <a:rPr lang="ru-RU" sz="1400" b="1" i="1" kern="1200" dirty="0" smtClean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Новицкого поселения </a:t>
            </a:r>
            <a:r>
              <a:rPr lang="ru-RU" sz="1400" b="1" i="1" kern="1200" dirty="0">
                <a:solidFill>
                  <a:srgbClr val="000066">
                    <a:lumMod val="75000"/>
                  </a:srgbClr>
                </a:solidFill>
                <a:effectLst/>
                <a:latin typeface="Comic Sans MS" pitchFamily="66" charset="0"/>
                <a:cs typeface="Times New Roman" pitchFamily="18" charset="0"/>
              </a:rPr>
              <a:t>Партизанского муниципального района</a:t>
            </a:r>
          </a:p>
          <a:p>
            <a:pPr marL="0" lvl="0" indent="-179388" eaLnBrk="1" hangingPunct="1"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endParaRPr lang="ru-RU" sz="1600" b="1" i="1" kern="1200" dirty="0">
              <a:solidFill>
                <a:srgbClr val="000066">
                  <a:lumMod val="75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500" b="1" kern="1200" dirty="0">
              <a:solidFill>
                <a:srgbClr val="FF0000"/>
              </a:solidFill>
              <a:effectLst/>
              <a:cs typeface="Tahoma" pitchFamily="34" charset="0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rgbClr val="FFFFFF"/>
              </a:solidFill>
              <a:effectLst/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marL="0" lvl="0" indent="0" algn="ctr" defTabSz="889000" eaLnBrk="1" fontAlgn="auto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None/>
              <a:defRPr/>
            </a:pPr>
            <a:endParaRPr lang="ru-RU" sz="1400" kern="120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41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Новицкого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годы</a:t>
            </a:r>
            <a:endParaRPr lang="ru-RU" sz="2400" i="1" dirty="0" smtClean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62013079"/>
              </p:ext>
            </p:extLst>
          </p:nvPr>
        </p:nvGraphicFramePr>
        <p:xfrm>
          <a:off x="755576" y="1628800"/>
          <a:ext cx="7728520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 smtClean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Налоговые 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Партизанского муниципального района</a:t>
            </a:r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Новицкого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состоят из следующих поступлений: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налог на доходы физических лиц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налоги на совокупный доход (единый сельскохозяйственный налог) </a:t>
            </a: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налоги на имущество (налог на имущество физических лиц, земельный налог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kern="1200" dirty="0">
              <a:solidFill>
                <a:srgbClr val="000066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978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Неналоговые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доходы 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    бюджета </a:t>
            </a:r>
            <a:r>
              <a:rPr lang="ru-RU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Новицкого </a:t>
            </a:r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сельского поселения Партизанского муниципального района</a:t>
            </a:r>
            <a:b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 состоят из следующих поступлений: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неналоговые доходы (за снос зеленых насаждений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плата 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нестационарную торговлю)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2000" kern="12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санкции и возмещение </a:t>
            </a: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ущерба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</a:t>
            </a:r>
          </a:p>
          <a:p>
            <a:pPr marL="0" lvl="0" indent="0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000" kern="1200" dirty="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</a:t>
            </a:r>
            <a:r>
              <a:rPr lang="ru-RU" sz="2000" kern="1200" smtClean="0">
                <a:solidFill>
                  <a:schemeClr val="bg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имущество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Новицкого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45626469"/>
              </p:ext>
            </p:extLst>
          </p:nvPr>
        </p:nvGraphicFramePr>
        <p:xfrm>
          <a:off x="107504" y="1268760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Новицкого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7371773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Новицкого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2020-2025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39048707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Новицкого сельского поселения в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2020– 2025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2603055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Новицкого сельского поселения в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828276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Новицкого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2019-2024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7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2839470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defRPr/>
            </a:pP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Уважаемые жители </a:t>
            </a:r>
            <a:r>
              <a:rPr lang="ru-RU" sz="1800" b="1" i="1" kern="1200" dirty="0" smtClean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Новицкого </a:t>
            </a:r>
            <a:r>
              <a:rPr lang="ru-RU" sz="1800" b="1" i="1" kern="1200" dirty="0">
                <a:solidFill>
                  <a:srgbClr val="002060"/>
                </a:solidFill>
                <a:effectLst/>
                <a:latin typeface="Tahoma" pitchFamily="34" charset="0"/>
                <a:ea typeface="+mn-ea"/>
                <a:cs typeface="Arial" charset="0"/>
              </a:rPr>
              <a:t>сельского поселения Партизанского муниципального района</a:t>
            </a:r>
            <a: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  <a:t/>
            </a:r>
            <a:br>
              <a:rPr lang="ru-RU" sz="1800" i="1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Arial" charset="0"/>
              </a:rPr>
            </a:br>
            <a:endParaRPr lang="ru-RU" i="1" dirty="0"/>
          </a:p>
        </p:txBody>
      </p:sp>
      <p:sp>
        <p:nvSpPr>
          <p:cNvPr id="5" name="Прямоугольник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36327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Georgia" pitchFamily="18" charset="0"/>
              <a:buNone/>
            </a:pPr>
            <a:r>
              <a:rPr lang="ru-RU" sz="1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Представляем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вашему вниманию 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Партизанского муниципального 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района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 в рамках  «Бюджет для граждан». 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	«Бюджет для граждан» предназначен, прежде всего, для жителей,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планирования бюджета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годов.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	Надеемся, что представление бюджета и бюджетного процесса в понятной для жителей форме многих заинтересует и  повысит уровень общественного участия граждан в бюджетном процессе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Новицкого </a:t>
            </a:r>
            <a:r>
              <a:rPr lang="ru-RU" sz="20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поселения Партизанского муниципального района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Font typeface="Georgia" pitchFamily="18" charset="0"/>
              <a:buNone/>
            </a:pPr>
            <a:r>
              <a:rPr lang="ru-RU" sz="2000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2630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Новицкого сельского поселения в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113 042,73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рубля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28126"/>
              </p:ext>
            </p:extLst>
          </p:nvPr>
        </p:nvGraphicFramePr>
        <p:xfrm>
          <a:off x="611560" y="1988840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Новицкого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651245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84300"/>
          </a:xfrm>
        </p:spPr>
        <p:txBody>
          <a:bodyPr/>
          <a:lstStyle/>
          <a:p>
            <a:pPr marL="342900" lvl="0" indent="-342900" algn="ctr" eaLnBrk="1" hangingPunct="1">
              <a:spcBef>
                <a:spcPct val="20000"/>
              </a:spcBef>
              <a:defRPr/>
            </a:pPr>
            <a:r>
              <a:rPr lang="ru-RU" sz="32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КОНТАКТНАЯ ИНФОРМАЦИЯ</a:t>
            </a:r>
            <a: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3200" dirty="0">
                <a:solidFill>
                  <a:srgbClr val="FF0000">
                    <a:lumMod val="60000"/>
                    <a:lumOff val="4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Глава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Новицкого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сельского поселения Партизанского муниципального района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25 1 19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Бухгалтерия поселения тел.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25 1 00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Специалисты</a:t>
            </a:r>
            <a:endParaRPr lang="en-US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тел./ факс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25 1 69</a:t>
            </a:r>
            <a:endParaRPr lang="ru-RU" sz="2400" i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Адрес: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692976  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Приморский край, Партизанский район, </a:t>
            </a: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с. Новицкое ул</a:t>
            </a:r>
            <a:r>
              <a:rPr lang="ru-RU" sz="2400" i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r>
              <a:rPr lang="ru-RU" sz="2400" i="1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Лазо, 17а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. </a:t>
            </a:r>
            <a:endParaRPr lang="en-US" sz="2400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1" hangingPunct="1">
              <a:buClr>
                <a:srgbClr val="FFFF00"/>
              </a:buClr>
              <a:defRPr/>
            </a:pPr>
            <a:r>
              <a:rPr lang="en-US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2400" dirty="0" smtClean="0">
                <a:solidFill>
                  <a:srgbClr val="FFFFFF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/>
                </a:solidFill>
                <a:effectLst/>
                <a:latin typeface="Times New Roman"/>
                <a:ea typeface="Times New Roman"/>
              </a:rPr>
              <a:t>sp-novickoe@partizansky.ru</a:t>
            </a:r>
            <a:endParaRPr lang="ru-RU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31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2022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 и на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2023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2024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100"/>
            <a:ext cx="8075240" cy="760636"/>
          </a:xfrm>
        </p:spPr>
        <p:txBody>
          <a:bodyPr/>
          <a:lstStyle/>
          <a:p>
            <a:pPr lvl="0" algn="ctr" eaLnBrk="1" hangingPunct="1"/>
            <a: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i="1" kern="1200" dirty="0" smtClean="0"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Основные понятия</a:t>
            </a:r>
            <a: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i="1" kern="1200" dirty="0">
                <a:solidFill>
                  <a:schemeClr val="bg1">
                    <a:lumMod val="5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 поступающие в бюджет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1800" b="1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денежные средства, выплачиваемые из бюджета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другому бюджету бюджетной системы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расходов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доходами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- превышение доходов бюджета над его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800" kern="1200" dirty="0">
              <a:solidFill>
                <a:schemeClr val="bg2"/>
              </a:solidFill>
              <a:effectLst/>
              <a:latin typeface="Brush Script MT" pitchFamily="66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zh-CN" altLang="en-US" sz="1400" kern="1200" dirty="0">
              <a:solidFill>
                <a:srgbClr val="000066">
                  <a:lumMod val="60000"/>
                  <a:lumOff val="40000"/>
                </a:srgb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99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lvl="0" algn="ctr" eaLnBrk="1" hangingPunct="1"/>
            <a:r>
              <a:rPr lang="ru-RU" sz="2400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ahoma" pitchFamily="34" charset="0"/>
                <a:ea typeface="+mn-ea"/>
                <a:cs typeface="+mn-cs"/>
              </a:rPr>
              <a:t>Что такое бюджет ?</a:t>
            </a:r>
            <a: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800" kern="1200" dirty="0">
                <a:solidFill>
                  <a:srgbClr val="FFFFFF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r>
              <a:rPr lang="ru-RU" sz="18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ЮДЖЕТ (ОТ  СТАРОНОРМАНДСКОГО  </a:t>
            </a:r>
            <a:r>
              <a:rPr lang="en-US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BOVGETTE -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КОШЕЛЬ ,СУМКА, КОЖАННЫЙ МЕШОК ) – ФОРМА ОБРАЗОВАНИЯ  </a:t>
            </a:r>
            <a:b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kern="1200" dirty="0">
                <a:solidFill>
                  <a:srgbClr val="000066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  РАСХОДОВАНИЯ  ДЕНЕЖНЫХ  СРЕДСТВ,  ПРЕДНАЗНАЧЕННЫХ  ДЛЯ  ФИНАНСОВОГО  ОБЕСПЕЧЕНИЯ  ДЕЯТЕЛЬНОСТИ</a:t>
            </a:r>
            <a: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  <a:t/>
            </a:r>
            <a:br>
              <a:rPr lang="ru-RU" sz="1400" kern="1200" dirty="0">
                <a:solidFill>
                  <a:srgbClr val="000066"/>
                </a:solidFill>
                <a:effectLst/>
                <a:latin typeface="Tahoma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114800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это поступающие в бюджет денежные средства(налоги юридических и физических лиц,  административные сборы и платежи , безвозмездные поступления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Превышение доходов над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расходами образует 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положительный остаток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800" i="1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1800" kern="12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kern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endParaRPr lang="ru-RU" sz="1800" b="1" i="1" u="sng" kern="1200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</a:pPr>
            <a:r>
              <a:rPr lang="ru-RU" sz="1800" b="1" i="1" u="sng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это выплачиваемые из бюджета денежные средства  (содержание муниципальных  бюджетных учреждений , благоустройство  территории,                                                                                ремонт дорог и прочее)</a:t>
            </a:r>
            <a:r>
              <a:rPr lang="ru-RU" sz="16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1800" kern="12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доходную, то </a:t>
            </a:r>
            <a:r>
              <a:rPr lang="ru-RU" sz="1800" kern="1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 формируется с дефицитом</a:t>
            </a:r>
            <a:endParaRPr lang="ru-RU" dirty="0">
              <a:solidFill>
                <a:schemeClr val="bg2"/>
              </a:solidFill>
            </a:endParaRPr>
          </a:p>
        </p:txBody>
      </p:sp>
      <p:pic>
        <p:nvPicPr>
          <p:cNvPr id="24578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458" y="2996952"/>
            <a:ext cx="18150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6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  <a:defRPr/>
            </a:pPr>
            <a:r>
              <a:rPr lang="ru-RU" altLang="ru-RU" sz="1800" b="1" kern="120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rPr>
              <a:t>Муниципальный долг</a:t>
            </a:r>
            <a: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altLang="ru-RU" sz="1800" b="1" kern="1200" dirty="0">
                <a:solidFill>
                  <a:srgbClr val="5D93FF">
                    <a:lumMod val="50000"/>
                  </a:srgbClr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7024"/>
          </a:xfrm>
        </p:spPr>
        <p:txBody>
          <a:bodyPr/>
          <a:lstStyle/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Учет и регистрация муниципальных долговых обязательств осуществляется в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 </a:t>
            </a:r>
            <a:r>
              <a:rPr lang="ru-RU" altLang="ru-RU" sz="1600" b="1" i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муниципальной долговой книге.          </a:t>
            </a:r>
            <a:endParaRPr lang="ru-RU" altLang="ru-RU" sz="1600" b="1" i="1" kern="1200" dirty="0" smtClean="0">
              <a:solidFill>
                <a:schemeClr val="bg2"/>
              </a:solidFill>
              <a:effectLst/>
              <a:latin typeface="Times New Roman" pitchFamily="18" charset="0"/>
            </a:endParaRP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В </a:t>
            </a:r>
            <a:r>
              <a:rPr lang="ru-RU" altLang="ru-RU" sz="1600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муниципальную долговую книгу вносятся сведения об объеме долговых обязательств по видам этих обязательств, дате их возникновения и исполнения полностью или частично, формах обеспечения обязательств. </a:t>
            </a:r>
          </a:p>
          <a:p>
            <a:pPr marL="0" lvl="0" indent="0" algn="just"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В бюджете  </a:t>
            </a:r>
            <a:r>
              <a:rPr lang="ru-RU" altLang="ru-RU" sz="1600" b="1" kern="1200" dirty="0" smtClean="0">
                <a:solidFill>
                  <a:schemeClr val="bg2"/>
                </a:solidFill>
                <a:effectLst/>
                <a:latin typeface="Times New Roman" pitchFamily="18" charset="0"/>
              </a:rPr>
              <a:t>Новицкого </a:t>
            </a:r>
            <a:r>
              <a:rPr lang="ru-RU" altLang="ru-RU" sz="1600" b="1" kern="1200" dirty="0">
                <a:solidFill>
                  <a:schemeClr val="bg2"/>
                </a:solidFill>
                <a:effectLst/>
                <a:latin typeface="Times New Roman" pitchFamily="18" charset="0"/>
              </a:rPr>
              <a:t>сельского поселения Партизанского муниципального района муниципальный долг отсутствует.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8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i="1" dirty="0" smtClean="0">
                <a:solidFill>
                  <a:schemeClr val="accent1"/>
                </a:solidFill>
              </a:rPr>
              <a:t>КАКИЕ БЫВАЮТ БЮДЖЕТЫ</a:t>
            </a:r>
            <a:endParaRPr lang="ru-RU" sz="4000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112568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 smtClean="0">
                <a:ln w="11430"/>
                <a:gradFill>
                  <a:gsLst>
                    <a:gs pos="25000">
                      <a:srgbClr val="FFFF00">
                        <a:satMod val="155000"/>
                      </a:srgbClr>
                    </a:gs>
                    <a:gs pos="100000">
                      <a:srgbClr val="FFFF00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семей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</a:t>
            </a:r>
            <a:r>
              <a:rPr lang="ru-RU" sz="1800" b="1" kern="1200" spc="50" dirty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публично-правовых </a:t>
            </a:r>
            <a:r>
              <a:rPr lang="ru-RU" sz="1800" b="1" kern="1200" spc="5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 smtClean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spc="50" dirty="0" smtClean="0">
                <a:ln w="11430"/>
                <a:solidFill>
                  <a:schemeClr val="tx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Российской Федерации </a:t>
            </a:r>
            <a:r>
              <a:rPr lang="ru-RU" sz="1400" kern="1200" dirty="0">
                <a:solidFill>
                  <a:schemeClr val="accent1">
                    <a:lumMod val="50000"/>
                  </a:schemeClr>
                </a:solidFill>
                <a:effectLst/>
              </a:rPr>
              <a:t>(федеральный бюджет, бюджеты государственных внебюджетных фондов РФ</a:t>
            </a:r>
            <a:r>
              <a:rPr lang="ru-RU" sz="1400" kern="12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rgbClr val="7030A0"/>
                </a:solidFill>
                <a:effectLst/>
              </a:rPr>
              <a:t>Субъектов Российской Федерации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rgbClr val="7030A0"/>
                </a:solidFill>
                <a:effectLst/>
              </a:rPr>
              <a:t>(региональные бюджеты, бюджеты территориальных фондов обязательного медицинского страхования</a:t>
            </a:r>
            <a:r>
              <a:rPr lang="ru-RU" sz="1400" kern="1200" dirty="0" smtClean="0">
                <a:solidFill>
                  <a:srgbClr val="7030A0"/>
                </a:solidFill>
                <a:effectLst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rgbClr val="FFFF00"/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800" b="1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Муниципальных образований</a:t>
            </a: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ru-RU" sz="1400" kern="1200" dirty="0">
                <a:solidFill>
                  <a:schemeClr val="accent5">
                    <a:lumMod val="50000"/>
                  </a:schemeClr>
                </a:solidFill>
                <a:effectLst/>
              </a:rPr>
              <a:t> (местные бюджеты муниципальных районов, городских округов, городских и сельских поселений</a:t>
            </a:r>
            <a:endParaRPr lang="ru-RU" sz="1400" kern="1200" dirty="0" smtClean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400" kern="1200" dirty="0"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ru-RU" sz="1800" b="1" kern="1200" spc="50" dirty="0">
              <a:ln w="11430"/>
              <a:gradFill>
                <a:gsLst>
                  <a:gs pos="25000">
                    <a:srgbClr val="FFFF00">
                      <a:satMod val="155000"/>
                    </a:srgbClr>
                  </a:gs>
                  <a:gs pos="100000">
                    <a:srgbClr val="FFFF00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25602" name="Picture 2" descr="C:\Users\Ольга\AppData\Local\Microsoft\Windows\Temporary Internet Files\Content.IE5\0KX5WSQU\momdadm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12775"/>
            <a:ext cx="1296144" cy="9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852936"/>
            <a:ext cx="1368153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5904656"/>
          </a:xfrm>
        </p:spPr>
        <p:txBody>
          <a:bodyPr/>
          <a:lstStyle/>
          <a:p>
            <a:pPr lvl="0" eaLnBrk="1" hangingPunct="1">
              <a:defRPr/>
            </a:pP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Новицкое </a:t>
            </a:r>
            <a:r>
              <a:rPr lang="ru-RU" sz="2900" i="1" u="sng" dirty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сельское поселение Партизанского муниципального </a:t>
            </a:r>
            <a:r>
              <a:rPr lang="ru-RU" sz="2900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ea typeface="+mn-ea"/>
                <a:cs typeface="+mn-cs"/>
              </a:rPr>
              <a:t>района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Численность населения 6 тысяч человек.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В состав поселения входят: село Новицкое, село </a:t>
            </a:r>
            <a:r>
              <a:rPr lang="ru-RU" sz="2900" i="1" dirty="0" err="1" smtClean="0">
                <a:solidFill>
                  <a:srgbClr val="00B050"/>
                </a:solidFill>
                <a:ea typeface="+mn-ea"/>
                <a:cs typeface="+mn-cs"/>
              </a:rPr>
              <a:t>Фроловка</a:t>
            </a:r>
            <a:r>
              <a:rPr lang="ru-RU" sz="2900" i="1" dirty="0" smtClean="0">
                <a:solidFill>
                  <a:srgbClr val="00B050"/>
                </a:solidFill>
                <a:ea typeface="+mn-ea"/>
                <a:cs typeface="+mn-cs"/>
              </a:rPr>
              <a:t>, село Николаевка, хутор Орел, ДРЖД Водопадное</a:t>
            </a:r>
            <a: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  <a:t/>
            </a:r>
            <a:br>
              <a:rPr lang="ru-RU" sz="2900" i="1" dirty="0">
                <a:solidFill>
                  <a:srgbClr val="00B050"/>
                </a:solidFill>
                <a:ea typeface="+mn-ea"/>
                <a:cs typeface="+mn-cs"/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24580" name="Picture 4" descr="C:\Users\Ольга\AppData\Local\Microsoft\Windows\Temporary Internet Files\Content.IE5\YFV61DG8\1280px-Село_Ямна_от_превала_към_с.Черни_Вит,village_Yamna_-_panorami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01008"/>
            <a:ext cx="8928992" cy="29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95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Новицкого сельского поселения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2023и 2024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1010564"/>
              </p:ext>
            </p:extLst>
          </p:nvPr>
        </p:nvGraphicFramePr>
        <p:xfrm>
          <a:off x="285720" y="1714488"/>
          <a:ext cx="8602942" cy="5433687"/>
        </p:xfrm>
        <a:graphic>
          <a:graphicData uri="http://schemas.openxmlformats.org/drawingml/2006/table">
            <a:tbl>
              <a:tblPr/>
              <a:tblGrid>
                <a:gridCol w="2289787"/>
                <a:gridCol w="1276413"/>
                <a:gridCol w="1296144"/>
                <a:gridCol w="1292325"/>
                <a:gridCol w="1227955"/>
                <a:gridCol w="1220318"/>
              </a:tblGrid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2022</a:t>
                      </a: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8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16 084 320,16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16 221 904,00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15 461 207,64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14 928 742,89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6 343 355,76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7 853 000,00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7 178 474,24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6 630 248,49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7515295,00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8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9 740 964,40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8 368 904,00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8 282 733,40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8 298 494,40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8483077,28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16 113 042,73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16 221 904,00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15 155 004,64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14 345 195,89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15501240,78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0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306 203,00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583 547,00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775062,00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5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-28 722,57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1051</Words>
  <Application>Microsoft Office PowerPoint</Application>
  <PresentationFormat>Экран (4:3)</PresentationFormat>
  <Paragraphs>185</Paragraphs>
  <Slides>22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Brush Script MT</vt:lpstr>
      <vt:lpstr>Calibri</vt:lpstr>
      <vt:lpstr>Century Schoolbook</vt:lpstr>
      <vt:lpstr>Comic Sans MS</vt:lpstr>
      <vt:lpstr>Georgia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Уважаемые жители Новицкого сельского поселения Партизанского муниципального района </vt:lpstr>
      <vt:lpstr>Основные принципы формирования бюджета на 2022 год и на плановый период 2023 и 2024 годов</vt:lpstr>
      <vt:lpstr> Основные понятия </vt:lpstr>
      <vt:lpstr>Что такое бюджет ? БЮДЖЕТ (ОТ  СТАРОНОРМАНДСКОГО   BOVGETTE -  КОШЕЛЬ ,СУМКА, КОЖАННЫЙ МЕШОК ) – ФОРМА ОБРАЗОВАНИЯ   И  РАСХОДОВАНИЯ  ДЕНЕЖНЫХ  СРЕДСТВ,  ПРЕДНАЗНАЧЕННЫХ  ДЛЯ  ФИНАНСОВОГО  ОБЕСПЕЧЕНИЯ  ДЕЯТЕЛЬНОСТИ </vt:lpstr>
      <vt:lpstr>Муниципальный долг </vt:lpstr>
      <vt:lpstr>КАКИЕ БЫВАЮТ БЮДЖЕТЫ</vt:lpstr>
      <vt:lpstr>Новицкое сельское поселение Партизанского муниципального района Численность населения 6 тысяч человек. В состав поселения входят: село Новицкое, село Фроловка, село Николаевка, хутор Орел, ДРЖД Водопадное </vt:lpstr>
      <vt:lpstr>Основные параметры бюджета Новицкого сельского поселения на 2022 год и плановый период 2023и 2024 годов (в рублях) </vt:lpstr>
      <vt:lpstr>Этапы составления и утверждения бюджета Владимиро-Александровского сельского поселения Партизанского муниципального района </vt:lpstr>
      <vt:lpstr>Динамика налоговых и неналоговых доходов  бюджета Новицкого сельского поселения за 2020 – 2025 годы</vt:lpstr>
      <vt:lpstr>  Налоговые доходы   бюджета Новицкого сельского поселения Партизанского муниципального района </vt:lpstr>
      <vt:lpstr> Неналоговые доходы      бюджета Новицкого сельского поселения Партизанского муниципального района </vt:lpstr>
      <vt:lpstr>Структура налоговых и неналоговых доходов бюджета Новицкого сельского поселения в 2025 году</vt:lpstr>
      <vt:lpstr>Динамика поступлений налога  на доходы физических лиц в бюджет  Новицкого сельского поселения (в рублях)  НДФЛ</vt:lpstr>
      <vt:lpstr>Динамика поступлений неналоговых доходов бюджета Новицкого сельского поселения  за 2020-2025 годы (в рублях)</vt:lpstr>
      <vt:lpstr>Динамика поступлений безвозмездных поступлений в бюджет Новицкого сельского поселения в 2020– 2025 годах (в рублях)</vt:lpstr>
      <vt:lpstr>Динамика доходов и расходов бюджета Новицкого сельского поселения в 2020 – 2025 годах (в рублях)</vt:lpstr>
      <vt:lpstr>Динамика расходов бюджета Новицкого сельского поселения за  2019-2024 годы (в рублях)  </vt:lpstr>
      <vt:lpstr>Расходы бюджета Новицкого сельского поселения в 2022 году 16 113 042,73рубля</vt:lpstr>
      <vt:lpstr>Муниципальные целевые программы Новицкого сельского поселения на 2022 год                                                                                             </vt:lpstr>
      <vt:lpstr>КОНТАКТНАЯ ИНФОРМАЦИЯ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Юлия</cp:lastModifiedBy>
  <cp:revision>316</cp:revision>
  <dcterms:created xsi:type="dcterms:W3CDTF">2013-09-17T11:29:55Z</dcterms:created>
  <dcterms:modified xsi:type="dcterms:W3CDTF">2023-05-26T04:30:50Z</dcterms:modified>
</cp:coreProperties>
</file>