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278" r:id="rId5"/>
    <p:sldId id="279" r:id="rId6"/>
    <p:sldId id="263" r:id="rId7"/>
    <p:sldId id="281" r:id="rId8"/>
    <p:sldId id="285" r:id="rId9"/>
    <p:sldId id="284" r:id="rId10"/>
    <p:sldId id="273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0" autoAdjust="0"/>
  </p:normalViewPr>
  <p:slideViewPr>
    <p:cSldViewPr>
      <p:cViewPr>
        <p:scale>
          <a:sx n="106" d="100"/>
          <a:sy n="106" d="100"/>
        </p:scale>
        <p:origin x="-1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49E-2"/>
          <c:y val="3.3809681089880285E-2"/>
          <c:w val="0.96384818826890528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 План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16534300</c:v>
                </c:pt>
                <c:pt idx="1">
                  <c:v>17817500</c:v>
                </c:pt>
                <c:pt idx="2">
                  <c:v>21750000</c:v>
                </c:pt>
                <c:pt idx="3">
                  <c:v>21489671</c:v>
                </c:pt>
                <c:pt idx="4">
                  <c:v>22127548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 План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215</c:v>
                </c:pt>
                <c:pt idx="1">
                  <c:v>107.8</c:v>
                </c:pt>
                <c:pt idx="2">
                  <c:v>122.1</c:v>
                </c:pt>
                <c:pt idx="3">
                  <c:v>98.8</c:v>
                </c:pt>
                <c:pt idx="4" formatCode="0.0">
                  <c:v>103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203840"/>
        <c:axId val="5205376"/>
      </c:barChart>
      <c:catAx>
        <c:axId val="5203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05376"/>
        <c:crosses val="autoZero"/>
        <c:auto val="1"/>
        <c:lblAlgn val="ctr"/>
        <c:lblOffset val="100"/>
        <c:noMultiLvlLbl val="0"/>
      </c:catAx>
      <c:valAx>
        <c:axId val="5205376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5203840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1.8884598862395387E-2"/>
          <c:y val="3.1690479517560655E-2"/>
          <c:w val="0.38051528623850356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91342776289935"/>
          <c:w val="0.73755301830262587"/>
          <c:h val="0.50065113156157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8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9.1263157140246062E-2"/>
                  <c:y val="-0.106113770683337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78,6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8939884815665642E-2"/>
                  <c:y val="2.77674513879932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9,4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,3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6,2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,1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4,6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0,4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,1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0,3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НДФЛ - 17100000,00 руб. (78,6%)</c:v>
                </c:pt>
                <c:pt idx="1">
                  <c:v>Акцизы - 2050000,00 руб. (9,4%)</c:v>
                </c:pt>
                <c:pt idx="2">
                  <c:v>Налоги на совокупный доход - 68600,00 руб. (0,3%)</c:v>
                </c:pt>
                <c:pt idx="3">
                  <c:v>Налоги на имущество  - 1355100,00 руб. (6,2%)</c:v>
                </c:pt>
                <c:pt idx="4">
                  <c:v>Госпошлина - 17000,00 руб. (0,1%)</c:v>
                </c:pt>
                <c:pt idx="5">
                  <c:v>Доходы от использования имущества, находящегося в государственной и муниципальной собственности - 1000000,00 руб. ( 4.6%)</c:v>
                </c:pt>
                <c:pt idx="6">
                  <c:v>Доходы от оказания платных услуг - 85000,00 руб. (0,4%)</c:v>
                </c:pt>
                <c:pt idx="7">
                  <c:v>Доходы от продажи материальных и нематериальных активов - 9300,00 руб. (0,1%)</c:v>
                </c:pt>
                <c:pt idx="8">
                  <c:v>Доходы, получаемые в виде арендной платы за земельные участки - 65000,00 руб. (0,3%)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 formatCode="0.00%">
                  <c:v>0.78600000000000003</c:v>
                </c:pt>
                <c:pt idx="1">
                  <c:v>9.4E-2</c:v>
                </c:pt>
                <c:pt idx="2">
                  <c:v>3.0000000000000001E-3</c:v>
                </c:pt>
                <c:pt idx="3">
                  <c:v>6.2E-2</c:v>
                </c:pt>
                <c:pt idx="4">
                  <c:v>1E-3</c:v>
                </c:pt>
                <c:pt idx="5">
                  <c:v>4.5999999999999999E-2</c:v>
                </c:pt>
                <c:pt idx="6">
                  <c:v>4.0000000000000001E-3</c:v>
                </c:pt>
                <c:pt idx="7">
                  <c:v>1E-3</c:v>
                </c:pt>
                <c:pt idx="8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649529084581995"/>
          <c:y val="2.7588594102071939E-2"/>
          <c:w val="0.44350470915418"/>
          <c:h val="0.97241140589792807"/>
        </c:manualLayout>
      </c:layout>
      <c:overlay val="0"/>
      <c:spPr>
        <a:ln w="9525"/>
      </c:spPr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833333333333333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33333333333333E-3"/>
                  <c:y val="-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32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32E-3"/>
                  <c:y val="-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833333333333332E-2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год</c:v>
                </c:pt>
                <c:pt idx="1">
                  <c:v>2013 год</c:v>
                </c:pt>
                <c:pt idx="2">
                  <c:v>2014 г. План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14600000</c:v>
                </c:pt>
                <c:pt idx="1">
                  <c:v>15897500</c:v>
                </c:pt>
                <c:pt idx="2">
                  <c:v>17100000</c:v>
                </c:pt>
                <c:pt idx="3">
                  <c:v>18000000</c:v>
                </c:pt>
                <c:pt idx="4">
                  <c:v>18900000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4884736"/>
        <c:axId val="5055616"/>
        <c:axId val="0"/>
      </c:bar3DChart>
      <c:catAx>
        <c:axId val="4884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55616"/>
        <c:crosses val="autoZero"/>
        <c:auto val="1"/>
        <c:lblAlgn val="ctr"/>
        <c:lblOffset val="100"/>
        <c:noMultiLvlLbl val="0"/>
      </c:catAx>
      <c:valAx>
        <c:axId val="505561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84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4588977120821696"/>
          <c:y val="1.6704162500462923E-2"/>
          <c:w val="0.12037248997423225"/>
          <c:h val="8.0872958560159983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 План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355800</c:v>
                </c:pt>
                <c:pt idx="1">
                  <c:v>67000</c:v>
                </c:pt>
                <c:pt idx="2">
                  <c:v>159300</c:v>
                </c:pt>
                <c:pt idx="3">
                  <c:v>160000</c:v>
                </c:pt>
                <c:pt idx="4">
                  <c:v>160000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 План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565700</c:v>
                </c:pt>
                <c:pt idx="1">
                  <c:v>900000</c:v>
                </c:pt>
                <c:pt idx="2">
                  <c:v>1000000</c:v>
                </c:pt>
                <c:pt idx="3">
                  <c:v>1000000</c:v>
                </c:pt>
                <c:pt idx="4">
                  <c:v>1000000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5033344"/>
        <c:axId val="5039232"/>
        <c:axId val="0"/>
      </c:bar3DChart>
      <c:catAx>
        <c:axId val="5033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39232"/>
        <c:crosses val="autoZero"/>
        <c:auto val="1"/>
        <c:lblAlgn val="ctr"/>
        <c:lblOffset val="100"/>
        <c:noMultiLvlLbl val="0"/>
      </c:catAx>
      <c:valAx>
        <c:axId val="5039232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503334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 План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16563255.130000001</c:v>
                </c:pt>
                <c:pt idx="1">
                  <c:v>5492445.7300000004</c:v>
                </c:pt>
                <c:pt idx="2">
                  <c:v>1419408.36</c:v>
                </c:pt>
                <c:pt idx="3" formatCode="0.00">
                  <c:v>198140</c:v>
                </c:pt>
                <c:pt idx="4" formatCode="0.00">
                  <c:v>198140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077248"/>
        <c:axId val="5084288"/>
        <c:axId val="0"/>
      </c:bar3DChart>
      <c:catAx>
        <c:axId val="507724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5084288"/>
        <c:crosses val="autoZero"/>
        <c:auto val="1"/>
        <c:lblAlgn val="ctr"/>
        <c:lblOffset val="100"/>
        <c:noMultiLvlLbl val="0"/>
      </c:catAx>
      <c:valAx>
        <c:axId val="508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5077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555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21495775033261"/>
          <c:y val="4.957800196850394E-2"/>
          <c:w val="0.66546841443696336"/>
          <c:h val="0.77240132874015743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6236868998026849E-2"/>
                  <c:y val="4.140214579332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236754226573539E-2"/>
                  <c:y val="-9.7806592918247179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7456995136444889E-3"/>
                  <c:y val="-1.199231831383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745584742191179E-3"/>
                  <c:y val="-1.349671465075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491169484382358E-2"/>
                  <c:y val="1.6206532607488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г. Факт</c:v>
                </c:pt>
                <c:pt idx="1">
                  <c:v>2013 г. Факт</c:v>
                </c:pt>
                <c:pt idx="2">
                  <c:v>2014 г. План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0">
                  <c:v>35253724.200000003</c:v>
                </c:pt>
                <c:pt idx="1">
                  <c:v>27949945.789999999</c:v>
                </c:pt>
                <c:pt idx="2">
                  <c:v>23169408.359999999</c:v>
                </c:pt>
                <c:pt idx="3" formatCode="0.00">
                  <c:v>21687811</c:v>
                </c:pt>
                <c:pt idx="4" formatCode="0.00">
                  <c:v>22325688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1.3118377113286769E-2"/>
                  <c:y val="-1.1698898535083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879872851593164E-3"/>
                  <c:y val="-1.611408256225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745584742191179E-3"/>
                  <c:y val="-2.2070563588172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745584742191179E-3"/>
                  <c:y val="-6.8553890837525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2012 г. Факт</c:v>
                </c:pt>
                <c:pt idx="1">
                  <c:v>2013 г. Факт</c:v>
                </c:pt>
                <c:pt idx="2">
                  <c:v>2014 г. План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34788389.259999998</c:v>
                </c:pt>
                <c:pt idx="1">
                  <c:v>26763175.989999998</c:v>
                </c:pt>
                <c:pt idx="2">
                  <c:v>28022208.359999999</c:v>
                </c:pt>
                <c:pt idx="3" formatCode="0.00">
                  <c:v>21687811</c:v>
                </c:pt>
                <c:pt idx="4" formatCode="0.00">
                  <c:v>22325688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54472704"/>
        <c:axId val="54473856"/>
        <c:axId val="54465408"/>
      </c:line3DChart>
      <c:catAx>
        <c:axId val="544727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4473856"/>
        <c:crosses val="autoZero"/>
        <c:auto val="1"/>
        <c:lblAlgn val="ctr"/>
        <c:lblOffset val="100"/>
        <c:noMultiLvlLbl val="0"/>
      </c:catAx>
      <c:valAx>
        <c:axId val="54473856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4472704"/>
        <c:crosses val="autoZero"/>
        <c:crossBetween val="between"/>
      </c:valAx>
      <c:serAx>
        <c:axId val="54465408"/>
        <c:scaling>
          <c:orientation val="minMax"/>
        </c:scaling>
        <c:delete val="1"/>
        <c:axPos val="b"/>
        <c:majorTickMark val="none"/>
        <c:minorTickMark val="none"/>
        <c:tickLblPos val="nextTo"/>
        <c:crossAx val="54473856"/>
        <c:crosses val="autoZero"/>
      </c:serAx>
    </c:plotArea>
    <c:legend>
      <c:legendPos val="r"/>
      <c:layout>
        <c:manualLayout>
          <c:xMode val="edge"/>
          <c:yMode val="edge"/>
          <c:x val="0.84340020530317572"/>
          <c:y val="3.7569881889763755E-2"/>
          <c:w val="0.1376510277554101"/>
          <c:h val="0.13863935753170284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1755484762877922E-2"/>
                  <c:y val="-6.8883926822580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870529542585803E-3"/>
                  <c:y val="1.57144536037472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714071046462706E-2"/>
                  <c:y val="4.99034635595923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839574442507664E-3"/>
                  <c:y val="-3.0320836761076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8524012742681977E-2"/>
                  <c:y val="-7.0679224798392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190929855140792E-3"/>
                  <c:y val="-2.0870898600361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6926579311175652E-3"/>
                  <c:y val="-5.560829479282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5"/>
                <c:pt idx="0">
                  <c:v>2012 г.</c:v>
                </c:pt>
                <c:pt idx="1">
                  <c:v>2013 г.</c:v>
                </c:pt>
                <c:pt idx="2">
                  <c:v>2014 г. План</c:v>
                </c:pt>
                <c:pt idx="3">
                  <c:v>2015 г. Прогноз</c:v>
                </c:pt>
                <c:pt idx="4">
                  <c:v>2016 г. Прогноз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 formatCode="0.00">
                  <c:v>34788389.259999998</c:v>
                </c:pt>
                <c:pt idx="1">
                  <c:v>26763175.989999998</c:v>
                </c:pt>
                <c:pt idx="2">
                  <c:v>28022208.359999999</c:v>
                </c:pt>
                <c:pt idx="3" formatCode="0.00">
                  <c:v>21687811</c:v>
                </c:pt>
                <c:pt idx="4" formatCode="0.00">
                  <c:v>22325688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5023104"/>
        <c:axId val="55024640"/>
        <c:axId val="0"/>
      </c:bar3DChart>
      <c:catAx>
        <c:axId val="5502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02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0246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02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7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0"/>
          </c:dPt>
          <c:dPt>
            <c:idx val="5"/>
            <c:bubble3D val="0"/>
            <c:explosion val="0"/>
          </c:dPt>
          <c:dPt>
            <c:idx val="6"/>
            <c:bubble3D val="0"/>
            <c:explosion val="0"/>
          </c:dPt>
          <c:dPt>
            <c:idx val="7"/>
            <c:bubble3D val="0"/>
            <c:explosion val="0"/>
          </c:dPt>
          <c:dPt>
            <c:idx val="8"/>
            <c:bubble3D val="0"/>
            <c:explosion val="0"/>
          </c:dPt>
          <c:dLbls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- 12264800,00 (43,8%)</c:v>
                </c:pt>
                <c:pt idx="1">
                  <c:v>Национальная оборона - 197560,00 (0,7%)</c:v>
                </c:pt>
                <c:pt idx="2">
                  <c:v>Культура - 7085654,00 (25,3%)</c:v>
                </c:pt>
                <c:pt idx="3">
                  <c:v>Физкультура и спорт - 15000,00 (0,1%)</c:v>
                </c:pt>
                <c:pt idx="4">
                  <c:v>Национальная безопасность и правоохранительная деятельность - 90000,00 (0,3%)</c:v>
                </c:pt>
                <c:pt idx="5">
                  <c:v>Социальная политика - 54000,00 (0,2%)</c:v>
                </c:pt>
                <c:pt idx="6">
                  <c:v>Национальная экономика - 2929160,00 (10,5%)</c:v>
                </c:pt>
                <c:pt idx="7">
                  <c:v>Жилищно-коммунальное хозяйство - 2401034,36 (8,6%)</c:v>
                </c:pt>
                <c:pt idx="8">
                  <c:v>Благоустройство - 2985000,00 (10,7%)</c:v>
                </c:pt>
              </c:strCache>
            </c:strRef>
          </c:cat>
          <c:val>
            <c:numRef>
              <c:f>Лист1!$B$2:$B$10</c:f>
              <c:numCache>
                <c:formatCode>0.00</c:formatCode>
                <c:ptCount val="9"/>
                <c:pt idx="0">
                  <c:v>12264800</c:v>
                </c:pt>
                <c:pt idx="1">
                  <c:v>197560</c:v>
                </c:pt>
                <c:pt idx="2">
                  <c:v>7085654</c:v>
                </c:pt>
                <c:pt idx="3">
                  <c:v>15000</c:v>
                </c:pt>
                <c:pt idx="4">
                  <c:v>90000</c:v>
                </c:pt>
                <c:pt idx="5">
                  <c:v>54000</c:v>
                </c:pt>
                <c:pt idx="6">
                  <c:v>2929160</c:v>
                </c:pt>
                <c:pt idx="7">
                  <c:v>2401034.36</c:v>
                </c:pt>
                <c:pt idx="8">
                  <c:v>2985000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21507837888478"/>
          <c:y val="7.4538738213278999E-2"/>
          <c:w val="0.38815524214051611"/>
          <c:h val="0.92191017789442953"/>
        </c:manualLayout>
      </c:layout>
      <c:overlay val="0"/>
      <c:txPr>
        <a:bodyPr/>
        <a:lstStyle/>
        <a:p>
          <a:pPr>
            <a:defRPr sz="1200" spc="-100" baseline="0">
              <a:solidFill>
                <a:schemeClr val="bg2">
                  <a:lumMod val="7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Пожарная безопасность в населенных пунктах Новицкого сельского поселения на 2013 – 2015 годы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F8C6BEF-5F27-4FB4-8DEC-2FA672493351}">
      <dgm:prSet phldrT="[Текст]"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О профилактике террористических угроз и мерах по обеспечению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антитеррористической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защищенности мест массового пребывания людей в населенных пунктах Новицкого сельского поселения Партизанского муниципального района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2013 – 2015 годы</a:t>
          </a:r>
        </a:p>
      </dgm:t>
    </dgm:pt>
    <dgm:pt modelId="{EB12531B-C65E-4679-A69F-30DDC975A1B0}" type="parTrans" cxnId="{0D6DC534-773E-4EB5-9594-FF5AFBB03328}">
      <dgm:prSet/>
      <dgm:spPr/>
      <dgm:t>
        <a:bodyPr/>
        <a:lstStyle/>
        <a:p>
          <a:endParaRPr lang="ru-RU"/>
        </a:p>
      </dgm:t>
    </dgm:pt>
    <dgm:pt modelId="{45AE15F2-656D-4F0C-AD70-1AE8B89752FB}" type="sibTrans" cxnId="{0D6DC534-773E-4EB5-9594-FF5AFBB03328}">
      <dgm:prSet/>
      <dgm:spPr/>
      <dgm:t>
        <a:bodyPr/>
        <a:lstStyle/>
        <a:p>
          <a:endParaRPr lang="ru-RU"/>
        </a:p>
      </dgm:t>
    </dgm:pt>
    <dgm:pt modelId="{76986C41-F273-4692-813F-3360B3ECCC12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Модернизация дорожной сети территории Новицкого сельского поселения на 2014 – 2017 годы</a:t>
          </a:r>
        </a:p>
      </dgm:t>
    </dgm:pt>
    <dgm:pt modelId="{D11589FD-6659-4F5B-95F3-AFEFEDE23213}" type="parTrans" cxnId="{FFF8392A-3888-40D0-9AC9-E83617D5A59B}">
      <dgm:prSet/>
      <dgm:spPr/>
      <dgm:t>
        <a:bodyPr/>
        <a:lstStyle/>
        <a:p>
          <a:endParaRPr lang="ru-RU"/>
        </a:p>
      </dgm:t>
    </dgm:pt>
    <dgm:pt modelId="{3ADDE335-3A34-4FEB-98A4-F2A1FBD59C43}" type="sibTrans" cxnId="{FFF8392A-3888-40D0-9AC9-E83617D5A59B}">
      <dgm:prSet/>
      <dgm:spPr/>
      <dgm:t>
        <a:bodyPr/>
        <a:lstStyle/>
        <a:p>
          <a:endParaRPr lang="ru-RU"/>
        </a:p>
      </dgm:t>
    </dgm:pt>
    <dgm:pt modelId="{C79B6B4F-7F0F-4AAF-8E14-145B1B6DFE15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Комплексные меры профилактики и правонарушений в Новицком сельском поселении на 2013 – 2015 годы</a:t>
          </a:r>
        </a:p>
      </dgm:t>
    </dgm:pt>
    <dgm:pt modelId="{86185488-4852-4F1A-A90D-E5ADCDA9650B}" type="parTrans" cxnId="{8EB6C2C8-4F2A-42F4-BA70-C99001B5C804}">
      <dgm:prSet/>
      <dgm:spPr/>
      <dgm:t>
        <a:bodyPr/>
        <a:lstStyle/>
        <a:p>
          <a:endParaRPr lang="ru-RU"/>
        </a:p>
      </dgm:t>
    </dgm:pt>
    <dgm:pt modelId="{668A6412-B396-4A53-B2B3-26A437AB9B2A}" type="sibTrans" cxnId="{8EB6C2C8-4F2A-42F4-BA70-C99001B5C804}">
      <dgm:prSet/>
      <dgm:spPr/>
      <dgm:t>
        <a:bodyPr/>
        <a:lstStyle/>
        <a:p>
          <a:endParaRPr lang="ru-RU"/>
        </a:p>
      </dgm:t>
    </dgm:pt>
    <dgm:pt modelId="{70BEC784-CECD-487F-880F-F697E34105C5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Программа капитального ремонта объектов жилищно – коммунального назначения на 2013 – 2015 годы </a:t>
          </a:r>
        </a:p>
      </dgm:t>
    </dgm:pt>
    <dgm:pt modelId="{F5869034-93EE-4445-8D4F-36CF89CA5E0C}" type="parTrans" cxnId="{683F4D88-802B-43D2-9BF8-8C5FB1E22D95}">
      <dgm:prSet/>
      <dgm:spPr/>
      <dgm:t>
        <a:bodyPr/>
        <a:lstStyle/>
        <a:p>
          <a:endParaRPr lang="ru-RU"/>
        </a:p>
      </dgm:t>
    </dgm:pt>
    <dgm:pt modelId="{E316DE1C-D2B3-44DC-999C-D9C6F35E837D}" type="sibTrans" cxnId="{683F4D88-802B-43D2-9BF8-8C5FB1E22D95}">
      <dgm:prSet/>
      <dgm:spPr/>
      <dgm:t>
        <a:bodyPr/>
        <a:lstStyle/>
        <a:p>
          <a:endParaRPr lang="ru-RU"/>
        </a:p>
      </dgm:t>
    </dgm:pt>
    <dgm:pt modelId="{A7800547-A778-4156-9A04-7466D2CC49C4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Проведение благоустройства, озеленения и санитарной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очистке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территории Новицкого сельского поселения на 2014 – 2016 годы</a:t>
          </a:r>
          <a:endParaRPr lang="ru-RU" sz="1200" baseline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6EBD90-A47D-4920-8A41-A25535DFABB2}" type="parTrans" cxnId="{C98C2DC9-EBC8-4E42-AD9D-0A51D8372051}">
      <dgm:prSet/>
      <dgm:spPr/>
      <dgm:t>
        <a:bodyPr/>
        <a:lstStyle/>
        <a:p>
          <a:endParaRPr lang="ru-RU"/>
        </a:p>
      </dgm:t>
    </dgm:pt>
    <dgm:pt modelId="{5B55AA4D-AFBD-4DB9-B09D-64B8F062C80C}" type="sibTrans" cxnId="{C98C2DC9-EBC8-4E42-AD9D-0A51D8372051}">
      <dgm:prSet/>
      <dgm:spPr/>
      <dgm:t>
        <a:bodyPr/>
        <a:lstStyle/>
        <a:p>
          <a:endParaRPr lang="ru-RU"/>
        </a:p>
      </dgm:t>
    </dgm:pt>
    <dgm:pt modelId="{900AE86B-CE5E-4CEE-8984-D587CDCE09C0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Доступная среда для инвалидов в Новицком сельском поселении 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на 2013-2015 годы</a:t>
          </a:r>
          <a:endParaRPr lang="ru-RU" sz="120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45224B-762A-43F1-BA94-ED14D5B97018}" type="parTrans" cxnId="{13238A8C-6FD5-441A-ABA1-6CD1D3912A3D}">
      <dgm:prSet/>
      <dgm:spPr/>
      <dgm:t>
        <a:bodyPr/>
        <a:lstStyle/>
        <a:p>
          <a:endParaRPr lang="ru-RU"/>
        </a:p>
      </dgm:t>
    </dgm:pt>
    <dgm:pt modelId="{826EF0EF-9743-4652-9DA9-D11FF7ED9573}" type="sibTrans" cxnId="{13238A8C-6FD5-441A-ABA1-6CD1D3912A3D}">
      <dgm:prSet/>
      <dgm:spPr/>
      <dgm:t>
        <a:bodyPr/>
        <a:lstStyle/>
        <a:p>
          <a:endParaRPr lang="ru-RU"/>
        </a:p>
      </dgm:t>
    </dgm:pt>
    <dgm:pt modelId="{68D10971-A939-4D6C-A19B-A9A3A00EAE1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Уличное освещение Новицкого сельского поселения на 2014 – 2016 годы</a:t>
          </a:r>
          <a:endParaRPr lang="ru-RU" sz="1200" baseline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E137D7-9B66-41A8-909A-43B930E8BBD1}" type="parTrans" cxnId="{529D4544-0230-4160-9B20-D8675C6EBE89}">
      <dgm:prSet/>
      <dgm:spPr/>
      <dgm:t>
        <a:bodyPr/>
        <a:lstStyle/>
        <a:p>
          <a:endParaRPr lang="ru-RU"/>
        </a:p>
      </dgm:t>
    </dgm:pt>
    <dgm:pt modelId="{EFAA9DF9-B1E3-4884-B174-02FD2ACF4C32}" type="sibTrans" cxnId="{529D4544-0230-4160-9B20-D8675C6EBE89}">
      <dgm:prSet/>
      <dgm:spPr/>
      <dgm:t>
        <a:bodyPr/>
        <a:lstStyle/>
        <a:p>
          <a:endParaRPr lang="ru-RU"/>
        </a:p>
      </dgm:t>
    </dgm:pt>
    <dgm:pt modelId="{7C059732-D558-416E-A80A-03C52E3BB6C8}">
      <dgm:prSet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Управление и распоряжение муниципальным имуществом</a:t>
          </a:r>
          <a:endParaRPr lang="ru-RU" sz="120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90D0DA-F301-4A1F-AA09-D1337008F21B}" type="parTrans" cxnId="{44B45D79-9525-41D7-B167-DB8065A40D85}">
      <dgm:prSet/>
      <dgm:spPr/>
      <dgm:t>
        <a:bodyPr/>
        <a:lstStyle/>
        <a:p>
          <a:endParaRPr lang="ru-RU"/>
        </a:p>
      </dgm:t>
    </dgm:pt>
    <dgm:pt modelId="{EB7C3092-28C9-41B4-A842-9C36D5DBCE65}" type="sibTrans" cxnId="{44B45D79-9525-41D7-B167-DB8065A40D85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72452-D170-490B-86B5-CD12395EBC55}" type="pres">
      <dgm:prSet presAssocID="{CCDAFD0F-3855-498B-8F30-3C5F5CC7BD6F}" presName="node" presStyleLbl="node1" presStyleIdx="0" presStyleCnt="9" custLinFactNeighborX="3848" custLinFactNeighborY="-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D3634-410B-4BBA-ABE7-B9A9D9E4DCB9}" type="pres">
      <dgm:prSet presAssocID="{0AE358CD-881E-428F-8C14-17D562ABA764}" presName="sibTrans" presStyleCnt="0"/>
      <dgm:spPr/>
    </dgm:pt>
    <dgm:pt modelId="{385F0B43-28B4-4F90-8E78-E1563E299B97}" type="pres">
      <dgm:prSet presAssocID="{7F8C6BEF-5F27-4FB4-8DEC-2FA67249335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AE402-0436-427E-9DB6-69548A0B8710}" type="pres">
      <dgm:prSet presAssocID="{45AE15F2-656D-4F0C-AD70-1AE8B89752FB}" presName="sibTrans" presStyleCnt="0"/>
      <dgm:spPr/>
    </dgm:pt>
    <dgm:pt modelId="{EB93ACD4-FE45-4788-88BF-E6E431ADB733}" type="pres">
      <dgm:prSet presAssocID="{76986C41-F273-4692-813F-3360B3ECCC1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B2958-9896-48AA-AF6A-7AB37FE9CB02}" type="pres">
      <dgm:prSet presAssocID="{3ADDE335-3A34-4FEB-98A4-F2A1FBD59C43}" presName="sibTrans" presStyleCnt="0"/>
      <dgm:spPr/>
    </dgm:pt>
    <dgm:pt modelId="{146828A8-A4E6-4250-ACC8-19F88DFAFE50}" type="pres">
      <dgm:prSet presAssocID="{C79B6B4F-7F0F-4AAF-8E14-145B1B6DFE1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B21B6-E73D-4AF1-9DAA-E9C9930F9664}" type="pres">
      <dgm:prSet presAssocID="{668A6412-B396-4A53-B2B3-26A437AB9B2A}" presName="sibTrans" presStyleCnt="0"/>
      <dgm:spPr/>
    </dgm:pt>
    <dgm:pt modelId="{91197E02-E82E-4998-B682-BACFBF4BF4DE}" type="pres">
      <dgm:prSet presAssocID="{70BEC784-CECD-487F-880F-F697E34105C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F1980-746A-471E-9F78-56C31EE41845}" type="pres">
      <dgm:prSet presAssocID="{E316DE1C-D2B3-44DC-999C-D9C6F35E837D}" presName="sibTrans" presStyleCnt="0"/>
      <dgm:spPr/>
    </dgm:pt>
    <dgm:pt modelId="{6FEF74A3-D61E-4474-872D-3095F126240D}" type="pres">
      <dgm:prSet presAssocID="{A7800547-A778-4156-9A04-7466D2CC49C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D2D35-BC3E-4670-B677-4FD3B766F7D5}" type="pres">
      <dgm:prSet presAssocID="{5B55AA4D-AFBD-4DB9-B09D-64B8F062C80C}" presName="sibTrans" presStyleCnt="0"/>
      <dgm:spPr/>
    </dgm:pt>
    <dgm:pt modelId="{0D2670FD-B6E8-4BC5-B2C8-6599E8EE830D}" type="pres">
      <dgm:prSet presAssocID="{7C059732-D558-416E-A80A-03C52E3BB6C8}" presName="node" presStyleLbl="node1" presStyleIdx="6" presStyleCnt="9">
        <dgm:presLayoutVars>
          <dgm:bulletEnabled val="1"/>
        </dgm:presLayoutVars>
      </dgm:prSet>
      <dgm:spPr/>
    </dgm:pt>
    <dgm:pt modelId="{A9CFB303-EB59-4444-AB2B-3B1000B7EAB8}" type="pres">
      <dgm:prSet presAssocID="{EB7C3092-28C9-41B4-A842-9C36D5DBCE65}" presName="sibTrans" presStyleCnt="0"/>
      <dgm:spPr/>
    </dgm:pt>
    <dgm:pt modelId="{2ABDE120-3806-4740-B278-CFE8D33B675B}" type="pres">
      <dgm:prSet presAssocID="{900AE86B-CE5E-4CEE-8984-D587CDCE09C0}" presName="node" presStyleLbl="node1" presStyleIdx="7" presStyleCnt="9" custLinFactNeighborX="616" custLinFactNeighborY="-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5E389-358B-4F8F-8607-B37EC552C6A0}" type="pres">
      <dgm:prSet presAssocID="{826EF0EF-9743-4652-9DA9-D11FF7ED9573}" presName="sibTrans" presStyleCnt="0"/>
      <dgm:spPr/>
    </dgm:pt>
    <dgm:pt modelId="{03667D2D-5380-4405-8734-5088299709D2}" type="pres">
      <dgm:prSet presAssocID="{68D10971-A939-4D6C-A19B-A9A3A00EAE1C}" presName="node" presStyleLbl="node1" presStyleIdx="8" presStyleCnt="9" custLinFactNeighborX="358" custLinFactNeighborY="-4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FF2409-13DD-4CEE-8B5E-BBA44318F647}" type="presOf" srcId="{7F8C6BEF-5F27-4FB4-8DEC-2FA672493351}" destId="{385F0B43-28B4-4F90-8E78-E1563E299B97}" srcOrd="0" destOrd="0" presId="urn:microsoft.com/office/officeart/2005/8/layout/default"/>
    <dgm:cxn modelId="{399AEC8F-3CE3-4DAF-B29C-E21155D524DB}" type="presOf" srcId="{A7800547-A778-4156-9A04-7466D2CC49C4}" destId="{6FEF74A3-D61E-4474-872D-3095F126240D}" srcOrd="0" destOrd="0" presId="urn:microsoft.com/office/officeart/2005/8/layout/default"/>
    <dgm:cxn modelId="{683F4D88-802B-43D2-9BF8-8C5FB1E22D95}" srcId="{3A004BFF-004F-454F-BE51-394B82C01312}" destId="{70BEC784-CECD-487F-880F-F697E34105C5}" srcOrd="4" destOrd="0" parTransId="{F5869034-93EE-4445-8D4F-36CF89CA5E0C}" sibTransId="{E316DE1C-D2B3-44DC-999C-D9C6F35E837D}"/>
    <dgm:cxn modelId="{C92F0FA5-D5CB-4B15-9A3A-825DA334B5CD}" type="presOf" srcId="{70BEC784-CECD-487F-880F-F697E34105C5}" destId="{91197E02-E82E-4998-B682-BACFBF4BF4DE}" srcOrd="0" destOrd="0" presId="urn:microsoft.com/office/officeart/2005/8/layout/default"/>
    <dgm:cxn modelId="{8EB6C2C8-4F2A-42F4-BA70-C99001B5C804}" srcId="{3A004BFF-004F-454F-BE51-394B82C01312}" destId="{C79B6B4F-7F0F-4AAF-8E14-145B1B6DFE15}" srcOrd="3" destOrd="0" parTransId="{86185488-4852-4F1A-A90D-E5ADCDA9650B}" sibTransId="{668A6412-B396-4A53-B2B3-26A437AB9B2A}"/>
    <dgm:cxn modelId="{C98C2DC9-EBC8-4E42-AD9D-0A51D8372051}" srcId="{3A004BFF-004F-454F-BE51-394B82C01312}" destId="{A7800547-A778-4156-9A04-7466D2CC49C4}" srcOrd="5" destOrd="0" parTransId="{AC6EBD90-A47D-4920-8A41-A25535DFABB2}" sibTransId="{5B55AA4D-AFBD-4DB9-B09D-64B8F062C80C}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94FBD924-B615-47A6-98B6-386F6EF71AB5}" type="presOf" srcId="{CCDAFD0F-3855-498B-8F30-3C5F5CC7BD6F}" destId="{3AA72452-D170-490B-86B5-CD12395EBC55}" srcOrd="0" destOrd="0" presId="urn:microsoft.com/office/officeart/2005/8/layout/default"/>
    <dgm:cxn modelId="{6B80AAEB-8239-4288-AEDF-EAD74B95B85C}" type="presOf" srcId="{C79B6B4F-7F0F-4AAF-8E14-145B1B6DFE15}" destId="{146828A8-A4E6-4250-ACC8-19F88DFAFE50}" srcOrd="0" destOrd="0" presId="urn:microsoft.com/office/officeart/2005/8/layout/default"/>
    <dgm:cxn modelId="{13238A8C-6FD5-441A-ABA1-6CD1D3912A3D}" srcId="{3A004BFF-004F-454F-BE51-394B82C01312}" destId="{900AE86B-CE5E-4CEE-8984-D587CDCE09C0}" srcOrd="7" destOrd="0" parTransId="{AC45224B-762A-43F1-BA94-ED14D5B97018}" sibTransId="{826EF0EF-9743-4652-9DA9-D11FF7ED9573}"/>
    <dgm:cxn modelId="{44B45D79-9525-41D7-B167-DB8065A40D85}" srcId="{3A004BFF-004F-454F-BE51-394B82C01312}" destId="{7C059732-D558-416E-A80A-03C52E3BB6C8}" srcOrd="6" destOrd="0" parTransId="{1E90D0DA-F301-4A1F-AA09-D1337008F21B}" sibTransId="{EB7C3092-28C9-41B4-A842-9C36D5DBCE65}"/>
    <dgm:cxn modelId="{1CE93D56-7E50-4966-8747-E722109C7E84}" type="presOf" srcId="{68D10971-A939-4D6C-A19B-A9A3A00EAE1C}" destId="{03667D2D-5380-4405-8734-5088299709D2}" srcOrd="0" destOrd="0" presId="urn:microsoft.com/office/officeart/2005/8/layout/default"/>
    <dgm:cxn modelId="{529D4544-0230-4160-9B20-D8675C6EBE89}" srcId="{3A004BFF-004F-454F-BE51-394B82C01312}" destId="{68D10971-A939-4D6C-A19B-A9A3A00EAE1C}" srcOrd="8" destOrd="0" parTransId="{69E137D7-9B66-41A8-909A-43B930E8BBD1}" sibTransId="{EFAA9DF9-B1E3-4884-B174-02FD2ACF4C32}"/>
    <dgm:cxn modelId="{0D6DC534-773E-4EB5-9594-FF5AFBB03328}" srcId="{3A004BFF-004F-454F-BE51-394B82C01312}" destId="{7F8C6BEF-5F27-4FB4-8DEC-2FA672493351}" srcOrd="1" destOrd="0" parTransId="{EB12531B-C65E-4679-A69F-30DDC975A1B0}" sibTransId="{45AE15F2-656D-4F0C-AD70-1AE8B89752FB}"/>
    <dgm:cxn modelId="{20B6271B-FF71-4DB3-91E1-C779D7EF54B1}" type="presOf" srcId="{76986C41-F273-4692-813F-3360B3ECCC12}" destId="{EB93ACD4-FE45-4788-88BF-E6E431ADB733}" srcOrd="0" destOrd="0" presId="urn:microsoft.com/office/officeart/2005/8/layout/default"/>
    <dgm:cxn modelId="{CE4ED8AE-99DE-43DC-A4C4-3F14AE00423A}" type="presOf" srcId="{900AE86B-CE5E-4CEE-8984-D587CDCE09C0}" destId="{2ABDE120-3806-4740-B278-CFE8D33B675B}" srcOrd="0" destOrd="0" presId="urn:microsoft.com/office/officeart/2005/8/layout/default"/>
    <dgm:cxn modelId="{443DAA4E-549E-4A36-8F44-63E5F994E112}" type="presOf" srcId="{7C059732-D558-416E-A80A-03C52E3BB6C8}" destId="{0D2670FD-B6E8-4BC5-B2C8-6599E8EE830D}" srcOrd="0" destOrd="0" presId="urn:microsoft.com/office/officeart/2005/8/layout/default"/>
    <dgm:cxn modelId="{FFF8392A-3888-40D0-9AC9-E83617D5A59B}" srcId="{3A004BFF-004F-454F-BE51-394B82C01312}" destId="{76986C41-F273-4692-813F-3360B3ECCC12}" srcOrd="2" destOrd="0" parTransId="{D11589FD-6659-4F5B-95F3-AFEFEDE23213}" sibTransId="{3ADDE335-3A34-4FEB-98A4-F2A1FBD59C43}"/>
    <dgm:cxn modelId="{B0943C75-7CC0-412F-8B64-687BA73F2670}" type="presOf" srcId="{3A004BFF-004F-454F-BE51-394B82C01312}" destId="{36F6DAE6-A5FE-47A0-8A95-883E12265DBF}" srcOrd="0" destOrd="0" presId="urn:microsoft.com/office/officeart/2005/8/layout/default"/>
    <dgm:cxn modelId="{64E11188-C384-4261-A6AD-E81F755A84C6}" type="presParOf" srcId="{36F6DAE6-A5FE-47A0-8A95-883E12265DBF}" destId="{3AA72452-D170-490B-86B5-CD12395EBC55}" srcOrd="0" destOrd="0" presId="urn:microsoft.com/office/officeart/2005/8/layout/default"/>
    <dgm:cxn modelId="{ED593499-DC5B-4F18-BD76-BCFCF3A69689}" type="presParOf" srcId="{36F6DAE6-A5FE-47A0-8A95-883E12265DBF}" destId="{09CD3634-410B-4BBA-ABE7-B9A9D9E4DCB9}" srcOrd="1" destOrd="0" presId="urn:microsoft.com/office/officeart/2005/8/layout/default"/>
    <dgm:cxn modelId="{7BDDBDF9-6A6D-4470-8DDA-4DAA97A51B6C}" type="presParOf" srcId="{36F6DAE6-A5FE-47A0-8A95-883E12265DBF}" destId="{385F0B43-28B4-4F90-8E78-E1563E299B97}" srcOrd="2" destOrd="0" presId="urn:microsoft.com/office/officeart/2005/8/layout/default"/>
    <dgm:cxn modelId="{2479731F-B9FC-468E-9D3C-AD6671C2919F}" type="presParOf" srcId="{36F6DAE6-A5FE-47A0-8A95-883E12265DBF}" destId="{1B5AE402-0436-427E-9DB6-69548A0B8710}" srcOrd="3" destOrd="0" presId="urn:microsoft.com/office/officeart/2005/8/layout/default"/>
    <dgm:cxn modelId="{F4BEF5F9-1C5B-4952-A522-FA773E1A871B}" type="presParOf" srcId="{36F6DAE6-A5FE-47A0-8A95-883E12265DBF}" destId="{EB93ACD4-FE45-4788-88BF-E6E431ADB733}" srcOrd="4" destOrd="0" presId="urn:microsoft.com/office/officeart/2005/8/layout/default"/>
    <dgm:cxn modelId="{32F7C5DC-ACB7-46FC-B0D2-04EB9B44C49D}" type="presParOf" srcId="{36F6DAE6-A5FE-47A0-8A95-883E12265DBF}" destId="{188B2958-9896-48AA-AF6A-7AB37FE9CB02}" srcOrd="5" destOrd="0" presId="urn:microsoft.com/office/officeart/2005/8/layout/default"/>
    <dgm:cxn modelId="{77C240FA-069D-4F83-AF8C-E78FB753FBEA}" type="presParOf" srcId="{36F6DAE6-A5FE-47A0-8A95-883E12265DBF}" destId="{146828A8-A4E6-4250-ACC8-19F88DFAFE50}" srcOrd="6" destOrd="0" presId="urn:microsoft.com/office/officeart/2005/8/layout/default"/>
    <dgm:cxn modelId="{53E1B801-D742-4C9B-B990-90086FC23EA9}" type="presParOf" srcId="{36F6DAE6-A5FE-47A0-8A95-883E12265DBF}" destId="{80CB21B6-E73D-4AF1-9DAA-E9C9930F9664}" srcOrd="7" destOrd="0" presId="urn:microsoft.com/office/officeart/2005/8/layout/default"/>
    <dgm:cxn modelId="{74CE9C86-EFDE-4C40-A0DF-1101F4FCCF37}" type="presParOf" srcId="{36F6DAE6-A5FE-47A0-8A95-883E12265DBF}" destId="{91197E02-E82E-4998-B682-BACFBF4BF4DE}" srcOrd="8" destOrd="0" presId="urn:microsoft.com/office/officeart/2005/8/layout/default"/>
    <dgm:cxn modelId="{06819675-330B-425F-A2D9-B45318C9ACA3}" type="presParOf" srcId="{36F6DAE6-A5FE-47A0-8A95-883E12265DBF}" destId="{F53F1980-746A-471E-9F78-56C31EE41845}" srcOrd="9" destOrd="0" presId="urn:microsoft.com/office/officeart/2005/8/layout/default"/>
    <dgm:cxn modelId="{6B4C9F83-B8F7-4C59-B293-ACDD424428A1}" type="presParOf" srcId="{36F6DAE6-A5FE-47A0-8A95-883E12265DBF}" destId="{6FEF74A3-D61E-4474-872D-3095F126240D}" srcOrd="10" destOrd="0" presId="urn:microsoft.com/office/officeart/2005/8/layout/default"/>
    <dgm:cxn modelId="{BEF3DDE0-24E0-4E48-B3C9-5A36014F8A2B}" type="presParOf" srcId="{36F6DAE6-A5FE-47A0-8A95-883E12265DBF}" destId="{3F4D2D35-BC3E-4670-B677-4FD3B766F7D5}" srcOrd="11" destOrd="0" presId="urn:microsoft.com/office/officeart/2005/8/layout/default"/>
    <dgm:cxn modelId="{491D25D4-3792-4907-9475-692D1112E16C}" type="presParOf" srcId="{36F6DAE6-A5FE-47A0-8A95-883E12265DBF}" destId="{0D2670FD-B6E8-4BC5-B2C8-6599E8EE830D}" srcOrd="12" destOrd="0" presId="urn:microsoft.com/office/officeart/2005/8/layout/default"/>
    <dgm:cxn modelId="{C6A5D8D3-0C80-43F0-B284-FE16DE1F8DA5}" type="presParOf" srcId="{36F6DAE6-A5FE-47A0-8A95-883E12265DBF}" destId="{A9CFB303-EB59-4444-AB2B-3B1000B7EAB8}" srcOrd="13" destOrd="0" presId="urn:microsoft.com/office/officeart/2005/8/layout/default"/>
    <dgm:cxn modelId="{79822876-A6C6-4FDC-8312-769B70AF6963}" type="presParOf" srcId="{36F6DAE6-A5FE-47A0-8A95-883E12265DBF}" destId="{2ABDE120-3806-4740-B278-CFE8D33B675B}" srcOrd="14" destOrd="0" presId="urn:microsoft.com/office/officeart/2005/8/layout/default"/>
    <dgm:cxn modelId="{F8D1E272-2712-45FE-B389-E2914E00510F}" type="presParOf" srcId="{36F6DAE6-A5FE-47A0-8A95-883E12265DBF}" destId="{5855E389-358B-4F8F-8607-B37EC552C6A0}" srcOrd="15" destOrd="0" presId="urn:microsoft.com/office/officeart/2005/8/layout/default"/>
    <dgm:cxn modelId="{D51FA6BD-FCF5-4A6B-A230-AC0544DACEBC}" type="presParOf" srcId="{36F6DAE6-A5FE-47A0-8A95-883E12265DBF}" destId="{03667D2D-5380-4405-8734-5088299709D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72452-D170-490B-86B5-CD12395EBC55}">
      <dsp:nvSpPr>
        <dsp:cNvPr id="0" name=""/>
        <dsp:cNvSpPr/>
      </dsp:nvSpPr>
      <dsp:spPr>
        <a:xfrm>
          <a:off x="366075" y="1373"/>
          <a:ext cx="2624635" cy="15747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Пожарная безопасность в населенных пунктах Новицкого сельского поселения на 2013 – 2015 годы</a:t>
          </a:r>
        </a:p>
      </dsp:txBody>
      <dsp:txXfrm>
        <a:off x="366075" y="1373"/>
        <a:ext cx="2624635" cy="1574781"/>
      </dsp:txXfrm>
    </dsp:sp>
    <dsp:sp modelId="{385F0B43-28B4-4F90-8E78-E1563E299B97}">
      <dsp:nvSpPr>
        <dsp:cNvPr id="0" name=""/>
        <dsp:cNvSpPr/>
      </dsp:nvSpPr>
      <dsp:spPr>
        <a:xfrm>
          <a:off x="3152178" y="3656"/>
          <a:ext cx="2624635" cy="1574781"/>
        </a:xfrm>
        <a:prstGeom prst="rect">
          <a:avLst/>
        </a:prstGeom>
        <a:solidFill>
          <a:schemeClr val="accent3">
            <a:hueOff val="1537501"/>
            <a:satOff val="0"/>
            <a:lumOff val="-154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О профилактике террористических угроз и мерах по обеспечению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антитеррористической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защищенности мест массового пребывания людей в населенных пунктах Новицкого сельского поселения Партизанского муниципального района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2013 – 2015 годы</a:t>
          </a:r>
        </a:p>
      </dsp:txBody>
      <dsp:txXfrm>
        <a:off x="3152178" y="3656"/>
        <a:ext cx="2624635" cy="1574781"/>
      </dsp:txXfrm>
    </dsp:sp>
    <dsp:sp modelId="{EB93ACD4-FE45-4788-88BF-E6E431ADB733}">
      <dsp:nvSpPr>
        <dsp:cNvPr id="0" name=""/>
        <dsp:cNvSpPr/>
      </dsp:nvSpPr>
      <dsp:spPr>
        <a:xfrm>
          <a:off x="6039277" y="3656"/>
          <a:ext cx="2624635" cy="1574781"/>
        </a:xfrm>
        <a:prstGeom prst="rect">
          <a:avLst/>
        </a:prstGeom>
        <a:solidFill>
          <a:schemeClr val="accent3">
            <a:hueOff val="3075001"/>
            <a:satOff val="0"/>
            <a:lumOff val="-30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Модернизация дорожной сети территории Новицкого сельского поселения на 2014 – 2017 годы</a:t>
          </a:r>
        </a:p>
      </dsp:txBody>
      <dsp:txXfrm>
        <a:off x="6039277" y="3656"/>
        <a:ext cx="2624635" cy="1574781"/>
      </dsp:txXfrm>
    </dsp:sp>
    <dsp:sp modelId="{146828A8-A4E6-4250-ACC8-19F88DFAFE50}">
      <dsp:nvSpPr>
        <dsp:cNvPr id="0" name=""/>
        <dsp:cNvSpPr/>
      </dsp:nvSpPr>
      <dsp:spPr>
        <a:xfrm>
          <a:off x="265079" y="1840901"/>
          <a:ext cx="2624635" cy="1574781"/>
        </a:xfrm>
        <a:prstGeom prst="rect">
          <a:avLst/>
        </a:prstGeom>
        <a:solidFill>
          <a:schemeClr val="accent3">
            <a:hueOff val="4612502"/>
            <a:satOff val="0"/>
            <a:lumOff val="-463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Комплексные меры профилактики и правонарушений в Новицком сельском поселении на 2013 – 2015 годы</a:t>
          </a:r>
        </a:p>
      </dsp:txBody>
      <dsp:txXfrm>
        <a:off x="265079" y="1840901"/>
        <a:ext cx="2624635" cy="1574781"/>
      </dsp:txXfrm>
    </dsp:sp>
    <dsp:sp modelId="{91197E02-E82E-4998-B682-BACFBF4BF4DE}">
      <dsp:nvSpPr>
        <dsp:cNvPr id="0" name=""/>
        <dsp:cNvSpPr/>
      </dsp:nvSpPr>
      <dsp:spPr>
        <a:xfrm>
          <a:off x="3152178" y="1840901"/>
          <a:ext cx="2624635" cy="1574781"/>
        </a:xfrm>
        <a:prstGeom prst="rect">
          <a:avLst/>
        </a:prstGeom>
        <a:solidFill>
          <a:schemeClr val="accent3">
            <a:hueOff val="6150002"/>
            <a:satOff val="0"/>
            <a:lumOff val="-6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Программа капитального ремонта объектов жилищно – коммунального назначения на 2013 – 2015 годы </a:t>
          </a:r>
        </a:p>
      </dsp:txBody>
      <dsp:txXfrm>
        <a:off x="3152178" y="1840901"/>
        <a:ext cx="2624635" cy="1574781"/>
      </dsp:txXfrm>
    </dsp:sp>
    <dsp:sp modelId="{6FEF74A3-D61E-4474-872D-3095F126240D}">
      <dsp:nvSpPr>
        <dsp:cNvPr id="0" name=""/>
        <dsp:cNvSpPr/>
      </dsp:nvSpPr>
      <dsp:spPr>
        <a:xfrm>
          <a:off x="6039277" y="1840901"/>
          <a:ext cx="2624635" cy="1574781"/>
        </a:xfrm>
        <a:prstGeom prst="rect">
          <a:avLst/>
        </a:prstGeom>
        <a:solidFill>
          <a:schemeClr val="accent3">
            <a:hueOff val="7687503"/>
            <a:satOff val="0"/>
            <a:lumOff val="-772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Проведение благоустройства, озеленения и санитарной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очистке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территории Новицкого сельского поселения на 2014 – 2016 годы</a:t>
          </a:r>
          <a:endParaRPr lang="ru-RU" sz="1200" kern="1200" baseline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9277" y="1840901"/>
        <a:ext cx="2624635" cy="1574781"/>
      </dsp:txXfrm>
    </dsp:sp>
    <dsp:sp modelId="{0D2670FD-B6E8-4BC5-B2C8-6599E8EE830D}">
      <dsp:nvSpPr>
        <dsp:cNvPr id="0" name=""/>
        <dsp:cNvSpPr/>
      </dsp:nvSpPr>
      <dsp:spPr>
        <a:xfrm>
          <a:off x="265079" y="3678146"/>
          <a:ext cx="2624635" cy="1574781"/>
        </a:xfrm>
        <a:prstGeom prst="rect">
          <a:avLst/>
        </a:prstGeom>
        <a:solidFill>
          <a:schemeClr val="accent3">
            <a:hueOff val="9225004"/>
            <a:satOff val="0"/>
            <a:lumOff val="-92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Управление и распоряжение муниципальным имуществом</a:t>
          </a:r>
          <a:endParaRPr lang="ru-RU" sz="1200" kern="120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5079" y="3678146"/>
        <a:ext cx="2624635" cy="1574781"/>
      </dsp:txXfrm>
    </dsp:sp>
    <dsp:sp modelId="{2ABDE120-3806-4740-B278-CFE8D33B675B}">
      <dsp:nvSpPr>
        <dsp:cNvPr id="0" name=""/>
        <dsp:cNvSpPr/>
      </dsp:nvSpPr>
      <dsp:spPr>
        <a:xfrm>
          <a:off x="3168346" y="3672413"/>
          <a:ext cx="2624635" cy="1574781"/>
        </a:xfrm>
        <a:prstGeom prst="rect">
          <a:avLst/>
        </a:prstGeom>
        <a:solidFill>
          <a:schemeClr val="accent3">
            <a:hueOff val="10762504"/>
            <a:satOff val="0"/>
            <a:lumOff val="-1080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Доступная среда для инвалидов в Новицком сельском поселении </a:t>
          </a: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на 2013-2015 годы</a:t>
          </a:r>
          <a:endParaRPr lang="ru-RU" sz="1200" kern="120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68346" y="3672413"/>
        <a:ext cx="2624635" cy="1574781"/>
      </dsp:txXfrm>
    </dsp:sp>
    <dsp:sp modelId="{03667D2D-5380-4405-8734-5088299709D2}">
      <dsp:nvSpPr>
        <dsp:cNvPr id="0" name=""/>
        <dsp:cNvSpPr/>
      </dsp:nvSpPr>
      <dsp:spPr>
        <a:xfrm>
          <a:off x="6048673" y="3600399"/>
          <a:ext cx="2624635" cy="157478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Уличное освещение Новицкого сельского поселения на 2014 – 2016 годы</a:t>
          </a:r>
          <a:endParaRPr lang="ru-RU" sz="1200" kern="1200" baseline="0" dirty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48673" y="3600399"/>
        <a:ext cx="2624635" cy="1574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7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3068960"/>
            <a:ext cx="8064896" cy="3168352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Новицкого сельского поселения Партизанского муниципального района от 11.12.2013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Новицкого сельского поселения Партизанского муниципального района Приморского края на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год и плановый период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2016 годов»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Новицкого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2012-2016 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Диаграмма" r:id="rId3" imgW="8229600" imgH="4048125" progId="MSGraph.Chart.8">
                  <p:embed followColorScheme="full"/>
                </p:oleObj>
              </mc:Choice>
              <mc:Fallback>
                <p:oleObj name="Диаграмма" r:id="rId3" imgW="8229600" imgH="404812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9428598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Новицкого сельского поселения в 2014 году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28022208,36 </a:t>
            </a:r>
            <a:r>
              <a:rPr lang="ru-RU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284808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Новицкого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2014 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726187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2014 год и на плановый период 2015 и 2016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Новицкого сельского поселения на 2014 год и плановый период 2015 и 2016 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55970439"/>
              </p:ext>
            </p:extLst>
          </p:nvPr>
        </p:nvGraphicFramePr>
        <p:xfrm>
          <a:off x="285720" y="1714488"/>
          <a:ext cx="8215370" cy="4696270"/>
        </p:xfrm>
        <a:graphic>
          <a:graphicData uri="http://schemas.openxmlformats.org/drawingml/2006/table">
            <a:tbl>
              <a:tblPr/>
              <a:tblGrid>
                <a:gridCol w="3062144"/>
                <a:gridCol w="1296144"/>
                <a:gridCol w="1296144"/>
                <a:gridCol w="1296144"/>
                <a:gridCol w="1264794"/>
              </a:tblGrid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23309945,73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23169408,36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21687811,00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22325688,00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17817500,00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21750000,00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21489671,00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22127548,00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5492445,73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1419408,36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198140,00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198140,00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26909945,73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28022208,36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21687811,00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22325688,00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542195,00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1116284,00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-3600000,00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-4852800,00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Новицкого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2012 – 2016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82542351"/>
              </p:ext>
            </p:extLst>
          </p:nvPr>
        </p:nvGraphicFramePr>
        <p:xfrm>
          <a:off x="755576" y="1628800"/>
          <a:ext cx="772852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Новицкого сельского поселения в 2014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50936867"/>
              </p:ext>
            </p:extLst>
          </p:nvPr>
        </p:nvGraphicFramePr>
        <p:xfrm>
          <a:off x="107504" y="1268760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Новицкого сельского поселения (в рублях)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34724900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Новицкого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2012-2016 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88910644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Новицкого сельского поселения в 2012 – 2016 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87578350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Новицкого сельского поселения в 2012 – 2016 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34561146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399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Океан</vt:lpstr>
      <vt:lpstr>Диаграмма</vt:lpstr>
      <vt:lpstr>Открытый бюджет</vt:lpstr>
      <vt:lpstr>Основные принципы формирования бюджета на 2014 год и на плановый период 2015 и 2016 годов</vt:lpstr>
      <vt:lpstr>Основные параметры бюджета Новицкого сельского поселения на 2014 год и плановый период 2015 и 2016 годов (в рублях) </vt:lpstr>
      <vt:lpstr>Динамика налоговых и неналоговых доходов  бюджета Новицкого сельского поселения за 2012 – 2016 годы</vt:lpstr>
      <vt:lpstr>Структура налоговых и неналоговых доходов бюджета Новицкого сельского поселения в 2014 году</vt:lpstr>
      <vt:lpstr>Динамика поступлений налога  на доходы физических лиц в бюджет  Новицкого сельского поселения (в рублях)  НДФЛ</vt:lpstr>
      <vt:lpstr>Динамика поступлений неналоговых доходов бюджета Новицкого сельского поселения  за 2012-2016 годы (в рублях)</vt:lpstr>
      <vt:lpstr>Динамика поступлений безвозмездных поступлений в бюджет Новицкого сельского поселения в 2012 – 2016 годах (в рублях)</vt:lpstr>
      <vt:lpstr>Динамика доходов и расходов бюджета Новицкого сельского поселения в 2012 – 2016 годах (в рублях)</vt:lpstr>
      <vt:lpstr>Динамика расходов бюджета Новицкого сельского поселения за  2012-2016 годы (в рублях)  </vt:lpstr>
      <vt:lpstr>Расходы бюджета Новицкого сельского поселения в 2014 году                                                                           28022208,36  рублей</vt:lpstr>
      <vt:lpstr>Муниципальные целевые программы Новицкого сельского поселения на 2014 год                                                                                             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Елена</cp:lastModifiedBy>
  <cp:revision>209</cp:revision>
  <dcterms:created xsi:type="dcterms:W3CDTF">2013-09-17T11:29:55Z</dcterms:created>
  <dcterms:modified xsi:type="dcterms:W3CDTF">2015-03-19T04:31:09Z</dcterms:modified>
</cp:coreProperties>
</file>