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4"/>
  </p:notesMasterIdLst>
  <p:sldIdLst>
    <p:sldId id="256" r:id="rId2"/>
    <p:sldId id="286" r:id="rId3"/>
    <p:sldId id="257" r:id="rId4"/>
    <p:sldId id="287" r:id="rId5"/>
    <p:sldId id="288" r:id="rId6"/>
    <p:sldId id="289" r:id="rId7"/>
    <p:sldId id="290" r:id="rId8"/>
    <p:sldId id="291" r:id="rId9"/>
    <p:sldId id="258" r:id="rId10"/>
    <p:sldId id="294" r:id="rId11"/>
    <p:sldId id="278" r:id="rId12"/>
    <p:sldId id="292" r:id="rId13"/>
    <p:sldId id="293" r:id="rId14"/>
    <p:sldId id="279" r:id="rId15"/>
    <p:sldId id="263" r:id="rId16"/>
    <p:sldId id="281" r:id="rId17"/>
    <p:sldId id="285" r:id="rId18"/>
    <p:sldId id="284" r:id="rId19"/>
    <p:sldId id="273" r:id="rId20"/>
    <p:sldId id="269" r:id="rId21"/>
    <p:sldId id="266" r:id="rId22"/>
    <p:sldId id="295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10" autoAdjust="0"/>
  </p:normalViewPr>
  <p:slideViewPr>
    <p:cSldViewPr>
      <p:cViewPr varScale="1">
        <p:scale>
          <a:sx n="76" d="100"/>
          <a:sy n="76" d="100"/>
        </p:scale>
        <p:origin x="90" y="8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075905865547349E-2"/>
          <c:y val="3.3809681089880285E-2"/>
          <c:w val="0.96384818826890528"/>
          <c:h val="0.7876674355256401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рубли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2019г.</c:v>
                </c:pt>
                <c:pt idx="1">
                  <c:v>2020г.</c:v>
                </c:pt>
                <c:pt idx="2">
                  <c:v>2021г.</c:v>
                </c:pt>
                <c:pt idx="3">
                  <c:v>2022г.План</c:v>
                </c:pt>
                <c:pt idx="4">
                  <c:v>2023Прогноз</c:v>
                </c:pt>
                <c:pt idx="5">
                  <c:v>2024 г. Прогноз</c:v>
                </c:pt>
              </c:strCache>
            </c:strRef>
          </c:cat>
          <c:val>
            <c:numRef>
              <c:f>Лист1!$B$2:$B$7</c:f>
              <c:numCache>
                <c:formatCode>0.00</c:formatCode>
                <c:ptCount val="6"/>
                <c:pt idx="0">
                  <c:v>7265726.7199999997</c:v>
                </c:pt>
                <c:pt idx="1">
                  <c:v>6806905.5199999996</c:v>
                </c:pt>
                <c:pt idx="2">
                  <c:v>6784054.75</c:v>
                </c:pt>
                <c:pt idx="3">
                  <c:v>7736570.5999999996</c:v>
                </c:pt>
                <c:pt idx="4">
                  <c:v>7148474.2400000002</c:v>
                </c:pt>
                <c:pt idx="5">
                  <c:v>6600248.4900000002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 к предыдущему году %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6432641695952135E-3"/>
                  <c:y val="-2.8809526834146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2.01666687839022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9297925087856409E-3"/>
                  <c:y val="-2.88095268341460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6432641695952135E-3"/>
                  <c:y val="-3.16904795175606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6.573056678380854E-3"/>
                  <c:y val="-3.16904795175606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2019г.</c:v>
                </c:pt>
                <c:pt idx="1">
                  <c:v>2020г.</c:v>
                </c:pt>
                <c:pt idx="2">
                  <c:v>2021г.</c:v>
                </c:pt>
                <c:pt idx="3">
                  <c:v>2022г.План</c:v>
                </c:pt>
                <c:pt idx="4">
                  <c:v>2023Прогноз</c:v>
                </c:pt>
                <c:pt idx="5">
                  <c:v>2024 г. Прогноз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 formatCode="0.0">
                  <c:v>90</c:v>
                </c:pt>
                <c:pt idx="1">
                  <c:v>110</c:v>
                </c:pt>
                <c:pt idx="2">
                  <c:v>93</c:v>
                </c:pt>
                <c:pt idx="3">
                  <c:v>99</c:v>
                </c:pt>
                <c:pt idx="4" formatCode="0.0">
                  <c:v>99</c:v>
                </c:pt>
                <c:pt idx="5" formatCode="0.0">
                  <c:v>100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122164960"/>
        <c:axId val="1122165504"/>
      </c:barChart>
      <c:catAx>
        <c:axId val="11221649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22165504"/>
        <c:crosses val="autoZero"/>
        <c:auto val="1"/>
        <c:lblAlgn val="ctr"/>
        <c:lblOffset val="100"/>
        <c:noMultiLvlLbl val="0"/>
      </c:catAx>
      <c:valAx>
        <c:axId val="1122165504"/>
        <c:scaling>
          <c:orientation val="minMax"/>
        </c:scaling>
        <c:delete val="1"/>
        <c:axPos val="l"/>
        <c:numFmt formatCode="0.00" sourceLinked="1"/>
        <c:majorTickMark val="out"/>
        <c:minorTickMark val="none"/>
        <c:tickLblPos val="nextTo"/>
        <c:crossAx val="1122164960"/>
        <c:crosses val="autoZero"/>
        <c:crossBetween val="between"/>
      </c:valAx>
      <c:spPr>
        <a:ln>
          <a:solidFill>
            <a:schemeClr val="bg2"/>
          </a:solidFill>
        </a:ln>
      </c:spPr>
    </c:plotArea>
    <c:legend>
      <c:legendPos val="t"/>
      <c:layout>
        <c:manualLayout>
          <c:xMode val="edge"/>
          <c:yMode val="edge"/>
          <c:x val="0.56773483150719672"/>
          <c:y val="3.1690479517560655E-2"/>
          <c:w val="0.4100940412912174"/>
          <c:h val="0.16569107476321746"/>
        </c:manualLayout>
      </c:layout>
      <c:overlay val="0"/>
      <c:txPr>
        <a:bodyPr/>
        <a:lstStyle/>
        <a:p>
          <a:pPr>
            <a:defRPr sz="140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5391342776289935"/>
          <c:w val="0.73755301830262587"/>
          <c:h val="0.500651131561577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48"/>
          <c:dPt>
            <c:idx val="0"/>
            <c:bubble3D val="0"/>
            <c:explosion val="0"/>
          </c:dPt>
          <c:dLbls>
            <c:dLbl>
              <c:idx val="0"/>
              <c:layout>
                <c:manualLayout>
                  <c:x val="-7.5617606108281873E-2"/>
                  <c:y val="-0.1759686364360551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67,4%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8939884815665642E-2"/>
                  <c:y val="2.776745138799323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0,7%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26,4%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0,4%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3,4%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1,7%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ru-RU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0,4</a:t>
                    </a:r>
                    <a:r>
                      <a:rPr lang="en-US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0</a:t>
                    </a:r>
                    <a:r>
                      <a:rPr lang="ru-RU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,1</a:t>
                    </a:r>
                    <a:r>
                      <a:rPr lang="en-US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0,3</a:t>
                    </a:r>
                    <a:r>
                      <a: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НДФЛ -3574199,08 руб. (59.7%)</c:v>
                </c:pt>
                <c:pt idx="1">
                  <c:v>Налоги на совокупный доход - 95594,04руб. (0,7%)</c:v>
                </c:pt>
                <c:pt idx="2">
                  <c:v>Налоги на имущество  - 2721022,93 руб. (31.5%)</c:v>
                </c:pt>
                <c:pt idx="3">
                  <c:v>Госпошлина - 330,00 руб. (0,1%)</c:v>
                </c:pt>
                <c:pt idx="4">
                  <c:v>Доходы от использования имущества, находящегося в государственной и муниципальной собственности - 180000,00 руб. ( 2,4%)</c:v>
                </c:pt>
                <c:pt idx="5">
                  <c:v>Доходы от оказания платных услуг -181579,28руб. (3,7%)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 formatCode="0.00%">
                  <c:v>0.67400000000000004</c:v>
                </c:pt>
                <c:pt idx="1">
                  <c:v>7.0000000000000001E-3</c:v>
                </c:pt>
                <c:pt idx="2">
                  <c:v>0.26400000000000001</c:v>
                </c:pt>
                <c:pt idx="3">
                  <c:v>4.0000000000000001E-3</c:v>
                </c:pt>
                <c:pt idx="4">
                  <c:v>3.4000000000000002E-2</c:v>
                </c:pt>
                <c:pt idx="5">
                  <c:v>1.7000000000000001E-2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egendEntry>
        <c:idx val="0"/>
        <c:txPr>
          <a:bodyPr/>
          <a:lstStyle/>
          <a:p>
            <a:pPr>
              <a:defRPr sz="11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1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1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1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1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1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5649529084581995"/>
          <c:y val="2.7588594102071939E-2"/>
          <c:w val="0.44350470915418"/>
          <c:h val="0.97241140589792807"/>
        </c:manualLayout>
      </c:layout>
      <c:overlay val="0"/>
      <c:spPr>
        <a:ln w="9525"/>
      </c:spPr>
      <c:txPr>
        <a:bodyPr/>
        <a:lstStyle/>
        <a:p>
          <a:pPr>
            <a:defRPr>
              <a:solidFill>
                <a:schemeClr val="bg2">
                  <a:lumMod val="75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0833333333333333E-3"/>
                  <c:y val="-0.190625000000000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0833333333333333E-3"/>
                  <c:y val="-0.21249999999999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3333333333333332E-3"/>
                  <c:y val="-0.18437499999999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8.3333333333333332E-3"/>
                  <c:y val="-0.21249999999999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0833333333333332E-2"/>
                  <c:y val="-0.22187499999999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2019 г.</c:v>
                </c:pt>
                <c:pt idx="1">
                  <c:v>2020 г.</c:v>
                </c:pt>
                <c:pt idx="2">
                  <c:v>2021 г. </c:v>
                </c:pt>
                <c:pt idx="3">
                  <c:v>2022 г. План</c:v>
                </c:pt>
                <c:pt idx="4">
                  <c:v>2023г. Прогноз</c:v>
                </c:pt>
                <c:pt idx="5">
                  <c:v>2024г. Прогноз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 formatCode="0.00">
                  <c:v>4335541.95</c:v>
                </c:pt>
                <c:pt idx="1">
                  <c:v>3291452.2</c:v>
                </c:pt>
                <c:pt idx="2">
                  <c:v>3574199.08</c:v>
                </c:pt>
                <c:pt idx="3" formatCode="0.00">
                  <c:v>4403000</c:v>
                </c:pt>
                <c:pt idx="4" formatCode="0.00">
                  <c:v>4303000</c:v>
                </c:pt>
                <c:pt idx="5" formatCode="0.00">
                  <c:v>3902000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pyramid"/>
        <c:axId val="1174397344"/>
        <c:axId val="1174400608"/>
        <c:axId val="0"/>
      </c:bar3DChart>
      <c:catAx>
        <c:axId val="11743973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74400608"/>
        <c:crosses val="autoZero"/>
        <c:auto val="1"/>
        <c:lblAlgn val="ctr"/>
        <c:lblOffset val="100"/>
        <c:noMultiLvlLbl val="0"/>
      </c:catAx>
      <c:valAx>
        <c:axId val="1174400608"/>
        <c:scaling>
          <c:orientation val="minMax"/>
        </c:scaling>
        <c:delete val="0"/>
        <c:axPos val="l"/>
        <c:numFmt formatCode="0.00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743973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84588977120821696"/>
          <c:y val="1.6704162500462923E-2"/>
          <c:w val="0.12037248997423225"/>
          <c:h val="8.0872958560159983E-2"/>
        </c:manualLayout>
      </c:layout>
      <c:overlay val="0"/>
      <c:txPr>
        <a:bodyPr/>
        <a:lstStyle/>
        <a:p>
          <a:pPr>
            <a:defRPr>
              <a:solidFill>
                <a:schemeClr val="bg2">
                  <a:lumMod val="75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Прочие неналоговые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2019 г.</c:v>
                </c:pt>
                <c:pt idx="1">
                  <c:v>2020г.</c:v>
                </c:pt>
                <c:pt idx="2">
                  <c:v>2021 г. </c:v>
                </c:pt>
                <c:pt idx="3">
                  <c:v>2022 г. План</c:v>
                </c:pt>
                <c:pt idx="4">
                  <c:v>2023г. Прогноз</c:v>
                </c:pt>
                <c:pt idx="5">
                  <c:v>2024г. Прогноз</c:v>
                </c:pt>
              </c:strCache>
            </c:strRef>
          </c:cat>
          <c:val>
            <c:numRef>
              <c:f>Лист1!$B$2:$B$7</c:f>
              <c:numCache>
                <c:formatCode>0.00</c:formatCode>
                <c:ptCount val="6"/>
                <c:pt idx="0">
                  <c:v>24567.56</c:v>
                </c:pt>
                <c:pt idx="1">
                  <c:v>4710.53</c:v>
                </c:pt>
                <c:pt idx="2" formatCode="General">
                  <c:v>12159.29</c:v>
                </c:pt>
                <c:pt idx="3">
                  <c:v>58630</c:v>
                </c:pt>
                <c:pt idx="4">
                  <c:v>10000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сдачи в аренду имущества, находящегося в оперативном управлении органов управления поселений и созданных ими учреждений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2019 г.</c:v>
                </c:pt>
                <c:pt idx="1">
                  <c:v>2020г.</c:v>
                </c:pt>
                <c:pt idx="2">
                  <c:v>2021 г. </c:v>
                </c:pt>
                <c:pt idx="3">
                  <c:v>2022 г. План</c:v>
                </c:pt>
                <c:pt idx="4">
                  <c:v>2023г. Прогноз</c:v>
                </c:pt>
                <c:pt idx="5">
                  <c:v>2024г. Прогноз</c:v>
                </c:pt>
              </c:strCache>
            </c:strRef>
          </c:cat>
          <c:val>
            <c:numRef>
              <c:f>Лист1!$C$2:$C$7</c:f>
              <c:numCache>
                <c:formatCode>0.00</c:formatCode>
                <c:ptCount val="6"/>
                <c:pt idx="0">
                  <c:v>180000</c:v>
                </c:pt>
                <c:pt idx="1">
                  <c:v>180000</c:v>
                </c:pt>
                <c:pt idx="2">
                  <c:v>180000</c:v>
                </c:pt>
                <c:pt idx="3">
                  <c:v>180000</c:v>
                </c:pt>
                <c:pt idx="4">
                  <c:v>180000</c:v>
                </c:pt>
                <c:pt idx="5">
                  <c:v>180000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174390272"/>
        <c:axId val="1174400064"/>
        <c:axId val="0"/>
      </c:bar3DChart>
      <c:catAx>
        <c:axId val="11743902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74400064"/>
        <c:crosses val="autoZero"/>
        <c:auto val="1"/>
        <c:lblAlgn val="ctr"/>
        <c:lblOffset val="100"/>
        <c:noMultiLvlLbl val="0"/>
      </c:catAx>
      <c:valAx>
        <c:axId val="1174400064"/>
        <c:scaling>
          <c:orientation val="minMax"/>
        </c:scaling>
        <c:delete val="1"/>
        <c:axPos val="l"/>
        <c:numFmt formatCode="#,##0.0" sourceLinked="0"/>
        <c:majorTickMark val="none"/>
        <c:minorTickMark val="none"/>
        <c:tickLblPos val="nextTo"/>
        <c:crossAx val="1174390272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10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2019г.</c:v>
                </c:pt>
                <c:pt idx="1">
                  <c:v>2020г.</c:v>
                </c:pt>
                <c:pt idx="2">
                  <c:v>2021 г. </c:v>
                </c:pt>
                <c:pt idx="3">
                  <c:v>2022 г. План</c:v>
                </c:pt>
                <c:pt idx="4">
                  <c:v>2023 г. Прогноз</c:v>
                </c:pt>
                <c:pt idx="5">
                  <c:v>2024 г. Прогноз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10472302.6</c:v>
                </c:pt>
                <c:pt idx="1">
                  <c:v>9177587.8599999994</c:v>
                </c:pt>
                <c:pt idx="2">
                  <c:v>9351730</c:v>
                </c:pt>
                <c:pt idx="3" formatCode="0.00">
                  <c:v>8770084.4000000004</c:v>
                </c:pt>
                <c:pt idx="4" formatCode="0.00">
                  <c:v>8518923.2899999991</c:v>
                </c:pt>
                <c:pt idx="5" formatCode="0.00">
                  <c:v>8115693.29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1174396256"/>
        <c:axId val="1174396800"/>
        <c:axId val="0"/>
      </c:bar3DChart>
      <c:catAx>
        <c:axId val="117439625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</a:defRPr>
            </a:pPr>
            <a:endParaRPr lang="ru-RU"/>
          </a:p>
        </c:txPr>
        <c:crossAx val="1174396800"/>
        <c:crosses val="autoZero"/>
        <c:auto val="1"/>
        <c:lblAlgn val="ctr"/>
        <c:lblOffset val="100"/>
        <c:noMultiLvlLbl val="0"/>
      </c:catAx>
      <c:valAx>
        <c:axId val="1174396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</a:defRPr>
            </a:pPr>
            <a:endParaRPr lang="ru-RU"/>
          </a:p>
        </c:txPr>
        <c:crossAx val="11743962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2119286381658865"/>
          <c:y val="3.5909851824373555E-2"/>
          <c:w val="0.25441742811818724"/>
          <c:h val="8.2243686671349139E-2"/>
        </c:manualLayout>
      </c:layout>
      <c:overlay val="0"/>
      <c:txPr>
        <a:bodyPr/>
        <a:lstStyle/>
        <a:p>
          <a:pPr>
            <a:defRPr>
              <a:solidFill>
                <a:schemeClr val="bg2">
                  <a:lumMod val="75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521495775033261"/>
          <c:y val="4.957800196850394E-2"/>
          <c:w val="0.7733306262573213"/>
          <c:h val="0.79507733267732161"/>
        </c:manualLayout>
      </c:layout>
      <c:line3D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>
                <c:manualLayout>
                  <c:x val="-2.6236868998026849E-2"/>
                  <c:y val="4.1402145793324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6236754226573539E-2"/>
                  <c:y val="-9.7806592918247179E-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2067373597607612E-2"/>
                  <c:y val="6.3594521243671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8.745584742191179E-3"/>
                  <c:y val="-1.3496714650753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7491169484382358E-2"/>
                  <c:y val="1.62065326074880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2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2019 г. Факт</c:v>
                </c:pt>
                <c:pt idx="1">
                  <c:v>2020 г. Факт</c:v>
                </c:pt>
                <c:pt idx="2">
                  <c:v>2021 г. Факт</c:v>
                </c:pt>
                <c:pt idx="3">
                  <c:v>2022г. План</c:v>
                </c:pt>
                <c:pt idx="4">
                  <c:v>2023 г. Прогноз</c:v>
                </c:pt>
                <c:pt idx="5">
                  <c:v>2024г. Прогноз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 formatCode="0.00">
                  <c:v>17738029.32</c:v>
                </c:pt>
                <c:pt idx="1">
                  <c:v>15984493.380000001</c:v>
                </c:pt>
                <c:pt idx="2">
                  <c:v>16135784.75</c:v>
                </c:pt>
                <c:pt idx="3" formatCode="0.00">
                  <c:v>16506655</c:v>
                </c:pt>
                <c:pt idx="4" formatCode="0.00">
                  <c:v>15667397.529999999</c:v>
                </c:pt>
                <c:pt idx="5" formatCode="0.00">
                  <c:v>14715941.779999999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0"/>
              <c:layout>
                <c:manualLayout>
                  <c:x val="-1.3118377113286769E-2"/>
                  <c:y val="-1.16988985350834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8.745584742191179E-3"/>
                  <c:y val="-1.67380211722507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7.2879872851593164E-3"/>
                  <c:y val="-1.61140825622549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8.745584742191179E-3"/>
                  <c:y val="-2.2070563588172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8.745584742191179E-3"/>
                  <c:y val="-6.85538908375259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2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2019 г. Факт</c:v>
                </c:pt>
                <c:pt idx="1">
                  <c:v>2020 г. Факт</c:v>
                </c:pt>
                <c:pt idx="2">
                  <c:v>2021 г. Факт</c:v>
                </c:pt>
                <c:pt idx="3">
                  <c:v>2022г. План</c:v>
                </c:pt>
                <c:pt idx="4">
                  <c:v>2023 г. Прогноз</c:v>
                </c:pt>
                <c:pt idx="5">
                  <c:v>2024г. Прогноз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19101985.32</c:v>
                </c:pt>
                <c:pt idx="1">
                  <c:v>16270694.73</c:v>
                </c:pt>
                <c:pt idx="2">
                  <c:v>16191186.310000001</c:v>
                </c:pt>
                <c:pt idx="3" formatCode="0.00">
                  <c:v>16506655</c:v>
                </c:pt>
                <c:pt idx="4" formatCode="0.00">
                  <c:v>15667397.529999999</c:v>
                </c:pt>
                <c:pt idx="5" formatCode="0.00">
                  <c:v>14715941.779999999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174402240"/>
        <c:axId val="1174389728"/>
        <c:axId val="1172320192"/>
      </c:line3DChart>
      <c:catAx>
        <c:axId val="11744022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74389728"/>
        <c:crosses val="autoZero"/>
        <c:auto val="1"/>
        <c:lblAlgn val="ctr"/>
        <c:lblOffset val="100"/>
        <c:noMultiLvlLbl val="0"/>
      </c:catAx>
      <c:valAx>
        <c:axId val="1174389728"/>
        <c:scaling>
          <c:orientation val="minMax"/>
        </c:scaling>
        <c:delete val="0"/>
        <c:axPos val="l"/>
        <c:majorGridlines/>
        <c:numFmt formatCode="0.00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74402240"/>
        <c:crosses val="autoZero"/>
        <c:crossBetween val="between"/>
      </c:valAx>
      <c:serAx>
        <c:axId val="1172320192"/>
        <c:scaling>
          <c:orientation val="minMax"/>
        </c:scaling>
        <c:delete val="1"/>
        <c:axPos val="b"/>
        <c:majorTickMark val="none"/>
        <c:minorTickMark val="none"/>
        <c:tickLblPos val="nextTo"/>
        <c:crossAx val="1174389728"/>
        <c:crosses val="autoZero"/>
      </c:serAx>
    </c:plotArea>
    <c:legend>
      <c:legendPos val="r"/>
      <c:layout>
        <c:manualLayout>
          <c:xMode val="edge"/>
          <c:yMode val="edge"/>
          <c:x val="0.84340020530317572"/>
          <c:y val="3.7569881889763755E-2"/>
          <c:w val="0.1376510277554101"/>
          <c:h val="0.13863935753170284"/>
        </c:manualLayout>
      </c:layout>
      <c:overlay val="0"/>
      <c:txPr>
        <a:bodyPr/>
        <a:lstStyle/>
        <a:p>
          <a:pPr>
            <a:defRPr>
              <a:solidFill>
                <a:schemeClr val="bg2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view3D>
      <c:rotX val="15"/>
      <c:hPercent val="52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5"/>
          <c:y val="5.1764705882352942E-2"/>
          <c:w val="0.86250000000000004"/>
          <c:h val="0.7717647058823492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invertIfNegative val="0"/>
          <c:dLbls>
            <c:dLbl>
              <c:idx val="0"/>
              <c:layout>
                <c:manualLayout>
                  <c:x val="1.1755484762877922E-2"/>
                  <c:y val="-6.88839268225800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1870529542585803E-3"/>
                  <c:y val="1.571445360374729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2714071046462706E-2"/>
                  <c:y val="4.99034635595923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6839574442507664E-3"/>
                  <c:y val="-3.03208367610765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8524012742681977E-2"/>
                  <c:y val="-7.06792247983927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8.8283945422852672E-2"/>
                  <c:y val="-2.3713826816424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3.6926579311175652E-3"/>
                  <c:y val="-5.56082947928262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7.0440884774897183E-4"/>
                  <c:y val="-5.7971309336991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6"/>
                <c:pt idx="0">
                  <c:v>2019 г.</c:v>
                </c:pt>
                <c:pt idx="1">
                  <c:v>2020г.</c:v>
                </c:pt>
                <c:pt idx="2">
                  <c:v>2021 г.</c:v>
                </c:pt>
                <c:pt idx="3">
                  <c:v>2022 г План</c:v>
                </c:pt>
                <c:pt idx="4">
                  <c:v>2023 г. Прогноз</c:v>
                </c:pt>
                <c:pt idx="5">
                  <c:v>2024 г. Прогноз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 formatCode="0.00">
                  <c:v>19101985.32</c:v>
                </c:pt>
                <c:pt idx="1">
                  <c:v>16270694.73</c:v>
                </c:pt>
                <c:pt idx="2">
                  <c:v>16191186.310000001</c:v>
                </c:pt>
                <c:pt idx="3" formatCode="0.00">
                  <c:v>16506655</c:v>
                </c:pt>
                <c:pt idx="4" formatCode="0.00">
                  <c:v>15667397.529999999</c:v>
                </c:pt>
                <c:pt idx="5" formatCode="0.00">
                  <c:v>14715941.779999999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174391360"/>
        <c:axId val="1174390816"/>
        <c:axId val="0"/>
      </c:bar3DChart>
      <c:catAx>
        <c:axId val="1174391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743908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74390816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743913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explosion val="7"/>
          <c:dPt>
            <c:idx val="0"/>
            <c:bubble3D val="0"/>
            <c:explosion val="0"/>
          </c:dPt>
          <c:dPt>
            <c:idx val="1"/>
            <c:bubble3D val="0"/>
            <c:explosion val="0"/>
          </c:dPt>
          <c:dPt>
            <c:idx val="2"/>
            <c:bubble3D val="0"/>
            <c:explosion val="0"/>
          </c:dPt>
          <c:dPt>
            <c:idx val="3"/>
            <c:bubble3D val="0"/>
            <c:explosion val="0"/>
          </c:dPt>
          <c:dPt>
            <c:idx val="4"/>
            <c:bubble3D val="0"/>
            <c:explosion val="0"/>
          </c:dPt>
          <c:dPt>
            <c:idx val="5"/>
            <c:bubble3D val="0"/>
            <c:explosion val="0"/>
          </c:dPt>
          <c:dPt>
            <c:idx val="6"/>
            <c:bubble3D val="0"/>
            <c:explosion val="0"/>
          </c:dPt>
          <c:dPt>
            <c:idx val="7"/>
            <c:bubble3D val="0"/>
            <c:explosion val="0"/>
          </c:dPt>
          <c:dPt>
            <c:idx val="8"/>
            <c:bubble3D val="0"/>
            <c:explosion val="0"/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rgbClr val="000066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Общегосударственные вопросы - 6583333.5(37.0%)</c:v>
                </c:pt>
                <c:pt idx="1">
                  <c:v>Национальная оборона - 277662 (1.2%)</c:v>
                </c:pt>
                <c:pt idx="2">
                  <c:v>Культура - 4045000(22%)</c:v>
                </c:pt>
                <c:pt idx="3">
                  <c:v>Благоустройство - 6958377.78 (36%)</c:v>
                </c:pt>
                <c:pt idx="4">
                  <c:v>Национальная безопасность и правоохранительная деятельность - 11500 (0.01%)</c:v>
                </c:pt>
                <c:pt idx="5">
                  <c:v>Социальная политика - 1700.00 (0,1%)</c:v>
                </c:pt>
              </c:strCache>
            </c:strRef>
          </c:cat>
          <c:val>
            <c:numRef>
              <c:f>Лист1!$B$2:$B$7</c:f>
              <c:numCache>
                <c:formatCode>0.00</c:formatCode>
                <c:ptCount val="6"/>
                <c:pt idx="0" formatCode="#,##0.00">
                  <c:v>4008845.64</c:v>
                </c:pt>
                <c:pt idx="1">
                  <c:v>333580</c:v>
                </c:pt>
                <c:pt idx="2">
                  <c:v>4904199.9800000004</c:v>
                </c:pt>
                <c:pt idx="3">
                  <c:v>3617657.72</c:v>
                </c:pt>
                <c:pt idx="4">
                  <c:v>50000</c:v>
                </c:pt>
                <c:pt idx="5">
                  <c:v>20000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0721507837888478"/>
          <c:y val="7.4538738213278999E-2"/>
          <c:w val="0.38815524214051611"/>
          <c:h val="0.92191017789442953"/>
        </c:manualLayout>
      </c:layout>
      <c:overlay val="0"/>
      <c:txPr>
        <a:bodyPr/>
        <a:lstStyle/>
        <a:p>
          <a:pPr>
            <a:defRPr sz="1200" spc="-100" baseline="0">
              <a:solidFill>
                <a:schemeClr val="bg2">
                  <a:lumMod val="75000"/>
                </a:schemeClr>
              </a:solidFill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004BFF-004F-454F-BE51-394B82C01312}" type="doc">
      <dgm:prSet loTypeId="urn:microsoft.com/office/officeart/2005/8/layout/default" loCatId="list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CDAFD0F-3855-498B-8F30-3C5F5CC7BD6F}">
      <dgm:prSet phldrT="[Текст]" custT="1"/>
      <dgm:spPr/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Пожарная безопасность в населенных пунктах Новицкого сельского поселения на 2015 – 2024 годы</a:t>
          </a:r>
        </a:p>
      </dgm:t>
    </dgm:pt>
    <dgm:pt modelId="{74057136-9EC2-43D8-8FBD-397FFC1628C8}" type="parTrans" cxnId="{4A0C4487-05DA-413A-BD07-62554CFAF2AC}">
      <dgm:prSet/>
      <dgm:spPr/>
      <dgm:t>
        <a:bodyPr/>
        <a:lstStyle/>
        <a:p>
          <a:endParaRPr lang="ru-RU"/>
        </a:p>
      </dgm:t>
    </dgm:pt>
    <dgm:pt modelId="{0AE358CD-881E-428F-8C14-17D562ABA764}" type="sibTrans" cxnId="{4A0C4487-05DA-413A-BD07-62554CFAF2AC}">
      <dgm:prSet/>
      <dgm:spPr/>
      <dgm:t>
        <a:bodyPr/>
        <a:lstStyle/>
        <a:p>
          <a:endParaRPr lang="ru-RU"/>
        </a:p>
      </dgm:t>
    </dgm:pt>
    <dgm:pt modelId="{70BEC784-CECD-487F-880F-F697E34105C5}">
      <dgm:prSet phldrT="[Текст]" custT="1"/>
      <dgm:spPr/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Благоустройство территории Новицкого сельского поселения на 2015 – 2024годы</a:t>
          </a:r>
        </a:p>
      </dgm:t>
    </dgm:pt>
    <dgm:pt modelId="{F5869034-93EE-4445-8D4F-36CF89CA5E0C}" type="parTrans" cxnId="{683F4D88-802B-43D2-9BF8-8C5FB1E22D95}">
      <dgm:prSet/>
      <dgm:spPr/>
      <dgm:t>
        <a:bodyPr/>
        <a:lstStyle/>
        <a:p>
          <a:endParaRPr lang="ru-RU"/>
        </a:p>
      </dgm:t>
    </dgm:pt>
    <dgm:pt modelId="{E316DE1C-D2B3-44DC-999C-D9C6F35E837D}" type="sibTrans" cxnId="{683F4D88-802B-43D2-9BF8-8C5FB1E22D95}">
      <dgm:prSet/>
      <dgm:spPr/>
      <dgm:t>
        <a:bodyPr/>
        <a:lstStyle/>
        <a:p>
          <a:endParaRPr lang="ru-RU"/>
        </a:p>
      </dgm:t>
    </dgm:pt>
    <dgm:pt modelId="{73615717-B18D-4C18-AF7C-BBC472A6BA52}">
      <dgm:prSet phldrT="[Текст]" custT="1"/>
      <dgm:spPr/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ru-RU" sz="1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Доступная среда для инвалидов в Новицком сельском поселении </a:t>
          </a:r>
        </a:p>
        <a:p>
          <a:pPr>
            <a:lnSpc>
              <a:spcPct val="150000"/>
            </a:lnSpc>
            <a:spcAft>
              <a:spcPts val="0"/>
            </a:spcAft>
          </a:pPr>
          <a:r>
            <a:rPr lang="ru-RU" sz="1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на 2013-2024 годы</a:t>
          </a:r>
          <a:endParaRPr lang="ru-RU" sz="1200" baseline="0" dirty="0" smtClean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97216A82-B89F-400A-B2D7-BE06872A448D}" type="parTrans" cxnId="{824AA473-AB8E-46DA-954F-835D05D72F19}">
      <dgm:prSet/>
      <dgm:spPr/>
      <dgm:t>
        <a:bodyPr/>
        <a:lstStyle/>
        <a:p>
          <a:endParaRPr lang="ru-RU"/>
        </a:p>
      </dgm:t>
    </dgm:pt>
    <dgm:pt modelId="{EE6903CC-C3C1-42AA-9F1C-9D3C00E6BA81}" type="sibTrans" cxnId="{824AA473-AB8E-46DA-954F-835D05D72F19}">
      <dgm:prSet/>
      <dgm:spPr/>
      <dgm:t>
        <a:bodyPr/>
        <a:lstStyle/>
        <a:p>
          <a:endParaRPr lang="ru-RU"/>
        </a:p>
      </dgm:t>
    </dgm:pt>
    <dgm:pt modelId="{800F56D7-4C41-4F10-AD1B-067C3435B2FB}">
      <dgm:prSet phldrT="[Текст]" custT="1"/>
      <dgm:spPr/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Развитие физической культуры и спорта в Новицком сельском поселении на 2015 – 2024 годы</a:t>
          </a:r>
        </a:p>
      </dgm:t>
    </dgm:pt>
    <dgm:pt modelId="{1292FFB2-6313-418C-B13B-477A3DDA9C35}" type="parTrans" cxnId="{06905B56-3ACD-4BEC-9584-B491B8211632}">
      <dgm:prSet/>
      <dgm:spPr/>
      <dgm:t>
        <a:bodyPr/>
        <a:lstStyle/>
        <a:p>
          <a:endParaRPr lang="ru-RU"/>
        </a:p>
      </dgm:t>
    </dgm:pt>
    <dgm:pt modelId="{2AF67647-DF09-4686-8310-88D95AF0DC0A}" type="sibTrans" cxnId="{06905B56-3ACD-4BEC-9584-B491B8211632}">
      <dgm:prSet/>
      <dgm:spPr/>
      <dgm:t>
        <a:bodyPr/>
        <a:lstStyle/>
        <a:p>
          <a:endParaRPr lang="ru-RU"/>
        </a:p>
      </dgm:t>
    </dgm:pt>
    <dgm:pt modelId="{71DCD851-9FA3-4075-A76D-49263BD8C5D3}">
      <dgm:prSet phldrT="[Текст]" custT="1"/>
      <dgm:spPr/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Развитие культуры в Новицком сельском поселении на 2015 – 2024 годы</a:t>
          </a:r>
        </a:p>
      </dgm:t>
    </dgm:pt>
    <dgm:pt modelId="{5F4A05B1-0F88-4547-8420-D1FAB17BCE88}" type="parTrans" cxnId="{B605FDF8-7284-4525-B968-5F452A740830}">
      <dgm:prSet/>
      <dgm:spPr/>
      <dgm:t>
        <a:bodyPr/>
        <a:lstStyle/>
        <a:p>
          <a:endParaRPr lang="ru-RU"/>
        </a:p>
      </dgm:t>
    </dgm:pt>
    <dgm:pt modelId="{12DC3F24-E8CD-4DF6-907A-8063D57C6951}" type="sibTrans" cxnId="{B605FDF8-7284-4525-B968-5F452A740830}">
      <dgm:prSet/>
      <dgm:spPr/>
      <dgm:t>
        <a:bodyPr/>
        <a:lstStyle/>
        <a:p>
          <a:endParaRPr lang="ru-RU"/>
        </a:p>
      </dgm:t>
    </dgm:pt>
    <dgm:pt modelId="{36F6DAE6-A5FE-47A0-8A95-883E12265DBF}" type="pres">
      <dgm:prSet presAssocID="{3A004BFF-004F-454F-BE51-394B82C0131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A72452-D170-490B-86B5-CD12395EBC55}" type="pres">
      <dgm:prSet presAssocID="{CCDAFD0F-3855-498B-8F30-3C5F5CC7BD6F}" presName="node" presStyleLbl="node1" presStyleIdx="0" presStyleCnt="5" custLinFactNeighborX="3848" custLinFactNeighborY="-1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CD3634-410B-4BBA-ABE7-B9A9D9E4DCB9}" type="pres">
      <dgm:prSet presAssocID="{0AE358CD-881E-428F-8C14-17D562ABA764}" presName="sibTrans" presStyleCnt="0"/>
      <dgm:spPr/>
    </dgm:pt>
    <dgm:pt modelId="{91197E02-E82E-4998-B682-BACFBF4BF4DE}" type="pres">
      <dgm:prSet presAssocID="{70BEC784-CECD-487F-880F-F697E34105C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3F1980-746A-471E-9F78-56C31EE41845}" type="pres">
      <dgm:prSet presAssocID="{E316DE1C-D2B3-44DC-999C-D9C6F35E837D}" presName="sibTrans" presStyleCnt="0"/>
      <dgm:spPr/>
    </dgm:pt>
    <dgm:pt modelId="{B818DE75-D781-4F5E-BF50-FCD83EECC1EF}" type="pres">
      <dgm:prSet presAssocID="{73615717-B18D-4C18-AF7C-BBC472A6BA5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796C09-3884-4152-BA0F-0C41F7AA2B33}" type="pres">
      <dgm:prSet presAssocID="{EE6903CC-C3C1-42AA-9F1C-9D3C00E6BA81}" presName="sibTrans" presStyleCnt="0"/>
      <dgm:spPr/>
    </dgm:pt>
    <dgm:pt modelId="{E589462C-BBF9-4307-877B-0E2C90767521}" type="pres">
      <dgm:prSet presAssocID="{800F56D7-4C41-4F10-AD1B-067C3435B2F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31C707-FD09-42D6-AC65-1C08FF69100B}" type="pres">
      <dgm:prSet presAssocID="{2AF67647-DF09-4686-8310-88D95AF0DC0A}" presName="sibTrans" presStyleCnt="0"/>
      <dgm:spPr/>
    </dgm:pt>
    <dgm:pt modelId="{F4DB7166-1E01-41C3-9E2E-CE0F2FF582B0}" type="pres">
      <dgm:prSet presAssocID="{71DCD851-9FA3-4075-A76D-49263BD8C5D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905B56-3ACD-4BEC-9584-B491B8211632}" srcId="{3A004BFF-004F-454F-BE51-394B82C01312}" destId="{800F56D7-4C41-4F10-AD1B-067C3435B2FB}" srcOrd="3" destOrd="0" parTransId="{1292FFB2-6313-418C-B13B-477A3DDA9C35}" sibTransId="{2AF67647-DF09-4686-8310-88D95AF0DC0A}"/>
    <dgm:cxn modelId="{683F4D88-802B-43D2-9BF8-8C5FB1E22D95}" srcId="{3A004BFF-004F-454F-BE51-394B82C01312}" destId="{70BEC784-CECD-487F-880F-F697E34105C5}" srcOrd="1" destOrd="0" parTransId="{F5869034-93EE-4445-8D4F-36CF89CA5E0C}" sibTransId="{E316DE1C-D2B3-44DC-999C-D9C6F35E837D}"/>
    <dgm:cxn modelId="{C92F0FA5-D5CB-4B15-9A3A-825DA334B5CD}" type="presOf" srcId="{70BEC784-CECD-487F-880F-F697E34105C5}" destId="{91197E02-E82E-4998-B682-BACFBF4BF4DE}" srcOrd="0" destOrd="0" presId="urn:microsoft.com/office/officeart/2005/8/layout/default"/>
    <dgm:cxn modelId="{C8EF4FCF-520A-4648-A9EB-5AC1A5405ECE}" type="presOf" srcId="{71DCD851-9FA3-4075-A76D-49263BD8C5D3}" destId="{F4DB7166-1E01-41C3-9E2E-CE0F2FF582B0}" srcOrd="0" destOrd="0" presId="urn:microsoft.com/office/officeart/2005/8/layout/default"/>
    <dgm:cxn modelId="{4A0C4487-05DA-413A-BD07-62554CFAF2AC}" srcId="{3A004BFF-004F-454F-BE51-394B82C01312}" destId="{CCDAFD0F-3855-498B-8F30-3C5F5CC7BD6F}" srcOrd="0" destOrd="0" parTransId="{74057136-9EC2-43D8-8FBD-397FFC1628C8}" sibTransId="{0AE358CD-881E-428F-8C14-17D562ABA764}"/>
    <dgm:cxn modelId="{D22F3D2E-70D8-44C2-A1A9-92280C9BB647}" type="presOf" srcId="{800F56D7-4C41-4F10-AD1B-067C3435B2FB}" destId="{E589462C-BBF9-4307-877B-0E2C90767521}" srcOrd="0" destOrd="0" presId="urn:microsoft.com/office/officeart/2005/8/layout/default"/>
    <dgm:cxn modelId="{94FBD924-B615-47A6-98B6-386F6EF71AB5}" type="presOf" srcId="{CCDAFD0F-3855-498B-8F30-3C5F5CC7BD6F}" destId="{3AA72452-D170-490B-86B5-CD12395EBC55}" srcOrd="0" destOrd="0" presId="urn:microsoft.com/office/officeart/2005/8/layout/default"/>
    <dgm:cxn modelId="{CF0F47D6-E822-4A65-A9CE-6BB4AF0E71F8}" type="presOf" srcId="{73615717-B18D-4C18-AF7C-BBC472A6BA52}" destId="{B818DE75-D781-4F5E-BF50-FCD83EECC1EF}" srcOrd="0" destOrd="0" presId="urn:microsoft.com/office/officeart/2005/8/layout/default"/>
    <dgm:cxn modelId="{B605FDF8-7284-4525-B968-5F452A740830}" srcId="{3A004BFF-004F-454F-BE51-394B82C01312}" destId="{71DCD851-9FA3-4075-A76D-49263BD8C5D3}" srcOrd="4" destOrd="0" parTransId="{5F4A05B1-0F88-4547-8420-D1FAB17BCE88}" sibTransId="{12DC3F24-E8CD-4DF6-907A-8063D57C6951}"/>
    <dgm:cxn modelId="{824AA473-AB8E-46DA-954F-835D05D72F19}" srcId="{3A004BFF-004F-454F-BE51-394B82C01312}" destId="{73615717-B18D-4C18-AF7C-BBC472A6BA52}" srcOrd="2" destOrd="0" parTransId="{97216A82-B89F-400A-B2D7-BE06872A448D}" sibTransId="{EE6903CC-C3C1-42AA-9F1C-9D3C00E6BA81}"/>
    <dgm:cxn modelId="{B0943C75-7CC0-412F-8B64-687BA73F2670}" type="presOf" srcId="{3A004BFF-004F-454F-BE51-394B82C01312}" destId="{36F6DAE6-A5FE-47A0-8A95-883E12265DBF}" srcOrd="0" destOrd="0" presId="urn:microsoft.com/office/officeart/2005/8/layout/default"/>
    <dgm:cxn modelId="{64E11188-C384-4261-A6AD-E81F755A84C6}" type="presParOf" srcId="{36F6DAE6-A5FE-47A0-8A95-883E12265DBF}" destId="{3AA72452-D170-490B-86B5-CD12395EBC55}" srcOrd="0" destOrd="0" presId="urn:microsoft.com/office/officeart/2005/8/layout/default"/>
    <dgm:cxn modelId="{ED593499-DC5B-4F18-BD76-BCFCF3A69689}" type="presParOf" srcId="{36F6DAE6-A5FE-47A0-8A95-883E12265DBF}" destId="{09CD3634-410B-4BBA-ABE7-B9A9D9E4DCB9}" srcOrd="1" destOrd="0" presId="urn:microsoft.com/office/officeart/2005/8/layout/default"/>
    <dgm:cxn modelId="{74CE9C86-EFDE-4C40-A0DF-1101F4FCCF37}" type="presParOf" srcId="{36F6DAE6-A5FE-47A0-8A95-883E12265DBF}" destId="{91197E02-E82E-4998-B682-BACFBF4BF4DE}" srcOrd="2" destOrd="0" presId="urn:microsoft.com/office/officeart/2005/8/layout/default"/>
    <dgm:cxn modelId="{06819675-330B-425F-A2D9-B45318C9ACA3}" type="presParOf" srcId="{36F6DAE6-A5FE-47A0-8A95-883E12265DBF}" destId="{F53F1980-746A-471E-9F78-56C31EE41845}" srcOrd="3" destOrd="0" presId="urn:microsoft.com/office/officeart/2005/8/layout/default"/>
    <dgm:cxn modelId="{B3B2246D-47A1-4422-924E-8A1D43ADDC8E}" type="presParOf" srcId="{36F6DAE6-A5FE-47A0-8A95-883E12265DBF}" destId="{B818DE75-D781-4F5E-BF50-FCD83EECC1EF}" srcOrd="4" destOrd="0" presId="urn:microsoft.com/office/officeart/2005/8/layout/default"/>
    <dgm:cxn modelId="{1DC537E2-5E69-433D-919E-CC33F381A3F0}" type="presParOf" srcId="{36F6DAE6-A5FE-47A0-8A95-883E12265DBF}" destId="{B3796C09-3884-4152-BA0F-0C41F7AA2B33}" srcOrd="5" destOrd="0" presId="urn:microsoft.com/office/officeart/2005/8/layout/default"/>
    <dgm:cxn modelId="{C6EAACA2-BA92-454C-B2F1-119A07B19508}" type="presParOf" srcId="{36F6DAE6-A5FE-47A0-8A95-883E12265DBF}" destId="{E589462C-BBF9-4307-877B-0E2C90767521}" srcOrd="6" destOrd="0" presId="urn:microsoft.com/office/officeart/2005/8/layout/default"/>
    <dgm:cxn modelId="{07FB568D-9455-44C5-BA62-46F5E82CB1EF}" type="presParOf" srcId="{36F6DAE6-A5FE-47A0-8A95-883E12265DBF}" destId="{AA31C707-FD09-42D6-AC65-1C08FF69100B}" srcOrd="7" destOrd="0" presId="urn:microsoft.com/office/officeart/2005/8/layout/default"/>
    <dgm:cxn modelId="{15B96845-2B29-4C09-966A-3BD476C95EAE}" type="presParOf" srcId="{36F6DAE6-A5FE-47A0-8A95-883E12265DBF}" destId="{F4DB7166-1E01-41C3-9E2E-CE0F2FF582B0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EA63F4C-FB45-4E03-A157-EF2F7697DA27}" type="datetimeFigureOut">
              <a:rPr lang="ru-RU"/>
              <a:pPr>
                <a:defRPr/>
              </a:pPr>
              <a:t>29.06.2022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8C5A2AA-79C9-496D-B0F9-8FE17A899B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6581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65638-7DAB-4B39-AD7E-8C0F2B6C3A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F0A6E-1B41-43FC-87E9-06319EF8F8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CA30E-980C-4540-BC3D-B07B2D70A8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AEFDE-106C-4087-8E9A-9742465FB0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1A42B-FA4E-4626-BC51-469E492B7A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A8339-2EB9-4AC2-8822-FE107D4BB8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BE90D-FF8A-4A58-B486-A961E89413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689D3-43EC-4A67-B03C-75D2F7ADA9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05B2D-06D4-4E31-8F85-6066FB390C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35D9B-80FE-47D2-955A-C341884694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53B31-D351-4E3B-9730-7A073D9A15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D5FF7-D8F7-4E92-B99E-BD24B79635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72FEC299-12C3-4F38-8FAF-937CDA1FF5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7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chart" Target="../charts/chart7.xml"/><Relationship Id="rId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476673"/>
            <a:ext cx="7772400" cy="1656183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Открытый бюджет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11560" y="3068960"/>
            <a:ext cx="8064896" cy="3168352"/>
          </a:xfrm>
        </p:spPr>
        <p:txBody>
          <a:bodyPr/>
          <a:lstStyle/>
          <a:p>
            <a:pPr lvl="0" eaLnBrk="1" hangingPunct="1">
              <a:lnSpc>
                <a:spcPct val="90000"/>
              </a:lnSpc>
              <a:buClr>
                <a:srgbClr val="FFFF00"/>
              </a:buClr>
              <a:defRPr/>
            </a:pPr>
            <a:r>
              <a:rPr lang="ru-RU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Муниципального комитета Новицкого сельского поселения Партизанского муниципального района от 23.12.2020 № 8</a:t>
            </a:r>
            <a:endParaRPr lang="ru-RU" sz="28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1" hangingPunct="1">
              <a:lnSpc>
                <a:spcPct val="90000"/>
              </a:lnSpc>
              <a:buClr>
                <a:srgbClr val="FFFF00"/>
              </a:buClr>
              <a:defRPr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 бюджете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Новицкого сельского поселения Партизанского муниципального района Приморского края на 2021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годов»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 eaLnBrk="1" hangingPunct="1">
              <a:defRPr/>
            </a:pPr>
            <a:r>
              <a:rPr lang="ru-RU" sz="2000" dirty="0">
                <a:solidFill>
                  <a:schemeClr val="accent5">
                    <a:lumMod val="60000"/>
                    <a:lumOff val="40000"/>
                  </a:schemeClr>
                </a:solidFill>
                <a:ea typeface="+mn-ea"/>
                <a:cs typeface="Tahoma" pitchFamily="34" charset="0"/>
              </a:rPr>
              <a:t>Этапы составления и утверждения бюджета Владимиро-Александровского сельского поселения Партизанского муниципального района</a:t>
            </a:r>
            <a:br>
              <a:rPr lang="ru-RU" sz="2000" dirty="0">
                <a:solidFill>
                  <a:schemeClr val="accent5">
                    <a:lumMod val="60000"/>
                    <a:lumOff val="40000"/>
                  </a:schemeClr>
                </a:solidFill>
                <a:ea typeface="+mn-ea"/>
                <a:cs typeface="Tahoma" pitchFamily="34" charset="0"/>
              </a:rPr>
            </a:b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/>
          <a:lstStyle/>
          <a:p>
            <a:pPr marL="0" lvl="0" indent="0" algn="ctr" defTabSz="889000" eaLnBrk="1" fontAlgn="auto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None/>
              <a:defRPr/>
            </a:pPr>
            <a:r>
              <a:rPr lang="ru-RU" sz="1400" b="1" i="1" kern="1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Составление проекта бюджета </a:t>
            </a:r>
            <a:r>
              <a:rPr lang="ru-RU" sz="1400" b="1" i="1" kern="1200" dirty="0">
                <a:solidFill>
                  <a:srgbClr val="000066"/>
                </a:solidFill>
                <a:effectLst/>
                <a:latin typeface="Comic Sans MS" pitchFamily="66" charset="0"/>
              </a:rPr>
              <a:t>Основными документами, регламентирующими бюджетный процесс, являются БК РФ, Устав </a:t>
            </a:r>
            <a:r>
              <a:rPr lang="ru-RU" sz="1400" b="1" i="1" kern="1200" dirty="0" smtClean="0">
                <a:solidFill>
                  <a:srgbClr val="000066"/>
                </a:solidFill>
                <a:effectLst/>
                <a:latin typeface="Comic Sans MS" pitchFamily="66" charset="0"/>
              </a:rPr>
              <a:t>Новицкого </a:t>
            </a:r>
            <a:r>
              <a:rPr lang="ru-RU" sz="1400" b="1" i="1" kern="1200" dirty="0">
                <a:solidFill>
                  <a:srgbClr val="000066"/>
                </a:solidFill>
                <a:effectLst/>
                <a:latin typeface="Comic Sans MS" pitchFamily="66" charset="0"/>
              </a:rPr>
              <a:t>СП, Положение о бюджетном процессе  в </a:t>
            </a:r>
            <a:r>
              <a:rPr lang="ru-RU" sz="1400" b="1" i="1" kern="1200" dirty="0" smtClean="0">
                <a:solidFill>
                  <a:srgbClr val="000066"/>
                </a:solidFill>
                <a:effectLst/>
                <a:latin typeface="Comic Sans MS" pitchFamily="66" charset="0"/>
              </a:rPr>
              <a:t>Новицком СП</a:t>
            </a:r>
            <a:r>
              <a:rPr lang="ru-RU" sz="1400" b="1" i="1" kern="1200" dirty="0">
                <a:solidFill>
                  <a:srgbClr val="000066"/>
                </a:solidFill>
                <a:effectLst/>
                <a:latin typeface="Comic Sans MS" pitchFamily="66" charset="0"/>
              </a:rPr>
              <a:t>. Ответственным за непосредственное составление проекта бюджета является финансовый орган Администрации сельского </a:t>
            </a:r>
            <a:r>
              <a:rPr lang="ru-RU" sz="1400" b="1" i="1" kern="1200" dirty="0" err="1" smtClean="0">
                <a:solidFill>
                  <a:srgbClr val="000066"/>
                </a:solidFill>
                <a:effectLst/>
                <a:latin typeface="Comic Sans MS" pitchFamily="66" charset="0"/>
              </a:rPr>
              <a:t>поселени</a:t>
            </a:r>
            <a:endParaRPr lang="ru-RU" sz="1400" b="1" i="1" kern="1200" dirty="0" smtClean="0">
              <a:solidFill>
                <a:srgbClr val="000066"/>
              </a:solidFill>
              <a:effectLst/>
              <a:latin typeface="Comic Sans MS" pitchFamily="66" charset="0"/>
            </a:endParaRPr>
          </a:p>
          <a:p>
            <a:pPr marL="0" lvl="0" indent="0" algn="ctr" defTabSz="889000" eaLnBrk="1" fontAlgn="auto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None/>
              <a:defRPr/>
            </a:pPr>
            <a:r>
              <a:rPr lang="ru-RU" sz="1400" b="1" i="1" kern="1200" dirty="0">
                <a:solidFill>
                  <a:schemeClr val="accent6">
                    <a:lumMod val="50000"/>
                  </a:schemeClr>
                </a:solidFill>
                <a:effectLst/>
                <a:latin typeface="Comic Sans MS" pitchFamily="66" charset="0"/>
              </a:rPr>
              <a:t>Рассмотрение проекта </a:t>
            </a:r>
            <a:r>
              <a:rPr lang="ru-RU" sz="1400" b="1" i="1" kern="1200" dirty="0" smtClean="0">
                <a:solidFill>
                  <a:schemeClr val="accent6">
                    <a:lumMod val="50000"/>
                  </a:schemeClr>
                </a:solidFill>
                <a:effectLst/>
                <a:latin typeface="Comic Sans MS" pitchFamily="66" charset="0"/>
              </a:rPr>
              <a:t>бюджета </a:t>
            </a:r>
            <a:r>
              <a:rPr lang="ru-RU" altLang="ru-RU" sz="1400" b="1" i="1" kern="1200" dirty="0">
                <a:solidFill>
                  <a:srgbClr val="000066"/>
                </a:solidFill>
                <a:effectLst/>
                <a:latin typeface="Comic Sans MS" pitchFamily="66" charset="0"/>
                <a:cs typeface="Times New Roman" pitchFamily="18" charset="0"/>
              </a:rPr>
              <a:t>Глава  </a:t>
            </a:r>
            <a:r>
              <a:rPr lang="ru-RU" altLang="ru-RU" sz="1400" b="1" i="1" kern="1200" dirty="0" smtClean="0">
                <a:solidFill>
                  <a:srgbClr val="000066"/>
                </a:solidFill>
                <a:effectLst/>
                <a:latin typeface="Comic Sans MS" pitchFamily="66" charset="0"/>
                <a:cs typeface="Times New Roman" pitchFamily="18" charset="0"/>
              </a:rPr>
              <a:t>Новицкого сельского </a:t>
            </a:r>
            <a:r>
              <a:rPr lang="ru-RU" altLang="ru-RU" sz="1400" b="1" i="1" kern="1200" dirty="0">
                <a:solidFill>
                  <a:srgbClr val="000066"/>
                </a:solidFill>
                <a:effectLst/>
                <a:latin typeface="Comic Sans MS" pitchFamily="66" charset="0"/>
                <a:cs typeface="Times New Roman" pitchFamily="18" charset="0"/>
              </a:rPr>
              <a:t>поселения  представляет проект бюджета на рассмотрение Муниципального комитета поселения до 15 ноября текущего года,. Председатель Муниципального комитета направляет проект решения о бюджете поселения в ревизионную комиссию для подготовки заключения, Муниципальный комитет рассматривает проект решения о бюджете поселения в двух чтениях</a:t>
            </a:r>
            <a:endParaRPr lang="ru-RU" sz="1400" b="1" i="1" kern="1200" dirty="0">
              <a:solidFill>
                <a:srgbClr val="5D93FF">
                  <a:lumMod val="50000"/>
                </a:srgbClr>
              </a:solidFill>
              <a:effectLst/>
              <a:latin typeface="Comic Sans MS" pitchFamily="66" charset="0"/>
            </a:endParaRPr>
          </a:p>
          <a:p>
            <a:pPr marL="0" lvl="0" indent="0"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ru-RU" sz="1400" b="1" i="1" kern="1200" dirty="0">
                <a:solidFill>
                  <a:schemeClr val="accent6">
                    <a:lumMod val="50000"/>
                  </a:schemeClr>
                </a:solidFill>
                <a:effectLst/>
                <a:latin typeface="Comic Sans MS" pitchFamily="66" charset="0"/>
              </a:rPr>
              <a:t>Утверждение проекта </a:t>
            </a:r>
            <a:r>
              <a:rPr lang="ru-RU" sz="1400" b="1" i="1" kern="1200" dirty="0" smtClean="0">
                <a:solidFill>
                  <a:schemeClr val="accent6">
                    <a:lumMod val="50000"/>
                  </a:schemeClr>
                </a:solidFill>
                <a:effectLst/>
                <a:latin typeface="Comic Sans MS" pitchFamily="66" charset="0"/>
              </a:rPr>
              <a:t>бюджета </a:t>
            </a:r>
            <a:r>
              <a:rPr lang="ru-RU" sz="1400" b="1" i="1" kern="1200" dirty="0" smtClean="0">
                <a:solidFill>
                  <a:srgbClr val="000066"/>
                </a:solidFill>
                <a:effectLst/>
                <a:latin typeface="Comic Sans MS" pitchFamily="66" charset="0"/>
                <a:cs typeface="Times New Roman" pitchFamily="18" charset="0"/>
              </a:rPr>
              <a:t>Проект </a:t>
            </a:r>
            <a:r>
              <a:rPr lang="ru-RU" sz="1400" b="1" i="1" kern="1200" dirty="0">
                <a:solidFill>
                  <a:srgbClr val="000066"/>
                </a:solidFill>
                <a:effectLst/>
                <a:latin typeface="Comic Sans MS" pitchFamily="66" charset="0"/>
                <a:cs typeface="Times New Roman" pitchFamily="18" charset="0"/>
              </a:rPr>
              <a:t>бюджета поселения утверждается Муниципальным комитетом в форме решения Муниципального комитета  </a:t>
            </a:r>
            <a:r>
              <a:rPr lang="ru-RU" sz="1400" b="1" i="1" kern="1200" dirty="0" smtClean="0">
                <a:solidFill>
                  <a:srgbClr val="000066"/>
                </a:solidFill>
                <a:effectLst/>
                <a:latin typeface="Comic Sans MS" pitchFamily="66" charset="0"/>
                <a:cs typeface="Times New Roman" pitchFamily="18" charset="0"/>
              </a:rPr>
              <a:t>Новицкого сельского </a:t>
            </a:r>
            <a:r>
              <a:rPr lang="ru-RU" sz="1400" b="1" i="1" kern="1200" dirty="0">
                <a:solidFill>
                  <a:srgbClr val="000066"/>
                </a:solidFill>
                <a:effectLst/>
                <a:latin typeface="Comic Sans MS" pitchFamily="66" charset="0"/>
                <a:cs typeface="Times New Roman" pitchFamily="18" charset="0"/>
              </a:rPr>
              <a:t>поселения , решение, подлежит обнародованию путем опубликования его в  «Вестнике» и размещению на официальном сайте администрации </a:t>
            </a:r>
            <a:r>
              <a:rPr lang="ru-RU" sz="1400" b="1" i="1" kern="1200" dirty="0" smtClean="0">
                <a:solidFill>
                  <a:srgbClr val="000066"/>
                </a:solidFill>
                <a:effectLst/>
                <a:latin typeface="Comic Sans MS" pitchFamily="66" charset="0"/>
                <a:cs typeface="Times New Roman" pitchFamily="18" charset="0"/>
              </a:rPr>
              <a:t>Новицкого </a:t>
            </a:r>
            <a:r>
              <a:rPr lang="ru-RU" sz="1400" b="1" i="1" kern="1200" dirty="0">
                <a:solidFill>
                  <a:srgbClr val="000066"/>
                </a:solidFill>
                <a:effectLst/>
                <a:latin typeface="Comic Sans MS" pitchFamily="66" charset="0"/>
                <a:cs typeface="Times New Roman" pitchFamily="18" charset="0"/>
              </a:rPr>
              <a:t>сельского поселения.</a:t>
            </a:r>
          </a:p>
          <a:p>
            <a:pPr marL="0" lvl="0" indent="0"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ru-RU" sz="1400" b="1" i="1" kern="1200" dirty="0" smtClean="0">
                <a:solidFill>
                  <a:schemeClr val="accent6">
                    <a:lumMod val="50000"/>
                  </a:schemeClr>
                </a:solidFill>
                <a:effectLst/>
                <a:latin typeface="Comic Sans MS" pitchFamily="66" charset="0"/>
                <a:cs typeface="Tahoma" pitchFamily="34" charset="0"/>
              </a:rPr>
              <a:t>Нормативные правовые акты, регулирующие бюджетные правоотношения</a:t>
            </a:r>
          </a:p>
          <a:p>
            <a:pPr marL="0" lvl="0" indent="-179388" eaLnBrk="1" hangingPunct="1">
              <a:buClr>
                <a:srgbClr val="DD7E0E"/>
              </a:buClr>
              <a:buSzPct val="80000"/>
              <a:buFont typeface="Wingdings" pitchFamily="2" charset="2"/>
              <a:buChar char="ü"/>
              <a:tabLst>
                <a:tab pos="179388" algn="l"/>
              </a:tabLst>
            </a:pPr>
            <a:r>
              <a:rPr lang="ru-RU" sz="1400" b="1" i="1" kern="1200" dirty="0" smtClean="0">
                <a:solidFill>
                  <a:srgbClr val="000066">
                    <a:lumMod val="75000"/>
                  </a:srgbClr>
                </a:solidFill>
                <a:effectLst/>
                <a:latin typeface="Comic Sans MS" pitchFamily="66" charset="0"/>
                <a:cs typeface="Times New Roman" pitchFamily="18" charset="0"/>
              </a:rPr>
              <a:t>Прогноз </a:t>
            </a:r>
            <a:r>
              <a:rPr lang="ru-RU" sz="1400" b="1" i="1" kern="1200" dirty="0">
                <a:solidFill>
                  <a:srgbClr val="000066">
                    <a:lumMod val="75000"/>
                  </a:srgbClr>
                </a:solidFill>
                <a:effectLst/>
                <a:latin typeface="Comic Sans MS" pitchFamily="66" charset="0"/>
                <a:cs typeface="Times New Roman" pitchFamily="18" charset="0"/>
              </a:rPr>
              <a:t>социально – экономического развития  </a:t>
            </a:r>
            <a:r>
              <a:rPr lang="ru-RU" sz="1400" b="1" i="1" kern="1200" dirty="0" smtClean="0">
                <a:solidFill>
                  <a:srgbClr val="000066">
                    <a:lumMod val="75000"/>
                  </a:srgbClr>
                </a:solidFill>
                <a:effectLst/>
                <a:latin typeface="Comic Sans MS" pitchFamily="66" charset="0"/>
                <a:cs typeface="Times New Roman" pitchFamily="18" charset="0"/>
              </a:rPr>
              <a:t>Новицкого сельского </a:t>
            </a:r>
            <a:r>
              <a:rPr lang="ru-RU" sz="1400" b="1" i="1" kern="1200" dirty="0">
                <a:solidFill>
                  <a:srgbClr val="000066">
                    <a:lumMod val="75000"/>
                  </a:srgbClr>
                </a:solidFill>
                <a:effectLst/>
                <a:latin typeface="Comic Sans MS" pitchFamily="66" charset="0"/>
                <a:cs typeface="Times New Roman" pitchFamily="18" charset="0"/>
              </a:rPr>
              <a:t>поселения Партизанского  муниципального </a:t>
            </a:r>
            <a:r>
              <a:rPr lang="ru-RU" sz="1400" b="1" i="1" kern="1200" dirty="0" smtClean="0">
                <a:solidFill>
                  <a:srgbClr val="000066">
                    <a:lumMod val="75000"/>
                  </a:srgbClr>
                </a:solidFill>
                <a:effectLst/>
                <a:latin typeface="Comic Sans MS" pitchFamily="66" charset="0"/>
                <a:cs typeface="Times New Roman" pitchFamily="18" charset="0"/>
              </a:rPr>
              <a:t>района</a:t>
            </a:r>
          </a:p>
          <a:p>
            <a:pPr marL="0" lvl="0" indent="-179388" algn="just" eaLnBrk="1" hangingPunct="1">
              <a:buClr>
                <a:srgbClr val="DD7E0E"/>
              </a:buClr>
              <a:buSzPct val="80000"/>
              <a:buFont typeface="Wingdings" pitchFamily="2" charset="2"/>
              <a:buChar char="ü"/>
              <a:tabLst>
                <a:tab pos="179388" algn="l"/>
              </a:tabLst>
            </a:pPr>
            <a:r>
              <a:rPr lang="ru-RU" sz="1400" b="1" i="1" kern="1200" dirty="0">
                <a:solidFill>
                  <a:srgbClr val="000066">
                    <a:lumMod val="75000"/>
                  </a:srgbClr>
                </a:solidFill>
                <a:effectLst/>
                <a:latin typeface="Comic Sans MS" pitchFamily="66" charset="0"/>
                <a:cs typeface="Times New Roman" pitchFamily="18" charset="0"/>
              </a:rPr>
              <a:t>Основные направления бюджетной и налоговой политики </a:t>
            </a:r>
            <a:r>
              <a:rPr lang="ru-RU" sz="1400" b="1" i="1" kern="1200" dirty="0" smtClean="0">
                <a:solidFill>
                  <a:srgbClr val="000066">
                    <a:lumMod val="75000"/>
                  </a:srgbClr>
                </a:solidFill>
                <a:effectLst/>
                <a:latin typeface="Comic Sans MS" pitchFamily="66" charset="0"/>
                <a:cs typeface="Times New Roman" pitchFamily="18" charset="0"/>
              </a:rPr>
              <a:t>Новицкого </a:t>
            </a:r>
            <a:r>
              <a:rPr lang="ru-RU" sz="1400" b="1" i="1" kern="1200" dirty="0">
                <a:solidFill>
                  <a:srgbClr val="000066">
                    <a:lumMod val="75000"/>
                  </a:srgbClr>
                </a:solidFill>
                <a:effectLst/>
                <a:latin typeface="Comic Sans MS" pitchFamily="66" charset="0"/>
                <a:cs typeface="Times New Roman" pitchFamily="18" charset="0"/>
              </a:rPr>
              <a:t>сельского поселения Партизанского муниципального района </a:t>
            </a:r>
          </a:p>
          <a:p>
            <a:pPr marL="0" lvl="0" indent="-179388" eaLnBrk="1" hangingPunct="1">
              <a:buClr>
                <a:srgbClr val="DD7E0E"/>
              </a:buClr>
              <a:buSzPct val="80000"/>
              <a:buFont typeface="Wingdings" pitchFamily="2" charset="2"/>
              <a:buChar char="ü"/>
              <a:tabLst>
                <a:tab pos="179388" algn="l"/>
              </a:tabLst>
            </a:pPr>
            <a:r>
              <a:rPr lang="ru-RU" sz="1400" b="1" i="1" kern="1200" dirty="0">
                <a:solidFill>
                  <a:srgbClr val="000066">
                    <a:lumMod val="75000"/>
                  </a:srgbClr>
                </a:solidFill>
                <a:effectLst/>
                <a:latin typeface="Comic Sans MS" pitchFamily="66" charset="0"/>
                <a:cs typeface="Times New Roman" pitchFamily="18" charset="0"/>
              </a:rPr>
              <a:t>Муниципальные программы  </a:t>
            </a:r>
            <a:r>
              <a:rPr lang="ru-RU" sz="1400" b="1" i="1" kern="1200" dirty="0" smtClean="0">
                <a:solidFill>
                  <a:srgbClr val="000066">
                    <a:lumMod val="75000"/>
                  </a:srgbClr>
                </a:solidFill>
                <a:effectLst/>
                <a:latin typeface="Comic Sans MS" pitchFamily="66" charset="0"/>
                <a:cs typeface="Times New Roman" pitchFamily="18" charset="0"/>
              </a:rPr>
              <a:t>Новицкого поселения </a:t>
            </a:r>
            <a:r>
              <a:rPr lang="ru-RU" sz="1400" b="1" i="1" kern="1200" dirty="0">
                <a:solidFill>
                  <a:srgbClr val="000066">
                    <a:lumMod val="75000"/>
                  </a:srgbClr>
                </a:solidFill>
                <a:effectLst/>
                <a:latin typeface="Comic Sans MS" pitchFamily="66" charset="0"/>
                <a:cs typeface="Times New Roman" pitchFamily="18" charset="0"/>
              </a:rPr>
              <a:t>Партизанского муниципального района</a:t>
            </a:r>
          </a:p>
          <a:p>
            <a:pPr marL="0" lvl="0" indent="-179388" eaLnBrk="1" hangingPunct="1">
              <a:buClr>
                <a:srgbClr val="DD7E0E"/>
              </a:buClr>
              <a:buSzPct val="80000"/>
              <a:buFont typeface="Wingdings" pitchFamily="2" charset="2"/>
              <a:buChar char="ü"/>
              <a:tabLst>
                <a:tab pos="179388" algn="l"/>
              </a:tabLst>
            </a:pPr>
            <a:endParaRPr lang="ru-RU" sz="1600" b="1" i="1" kern="1200" dirty="0">
              <a:solidFill>
                <a:srgbClr val="000066">
                  <a:lumMod val="75000"/>
                </a:srgb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eaLnBrk="1" hangingPunct="1">
              <a:spcBef>
                <a:spcPct val="0"/>
              </a:spcBef>
              <a:buClrTx/>
              <a:buSzTx/>
              <a:buNone/>
              <a:defRPr/>
            </a:pPr>
            <a:endParaRPr lang="ru-RU" sz="1500" b="1" kern="1200" dirty="0">
              <a:solidFill>
                <a:srgbClr val="FF0000"/>
              </a:solidFill>
              <a:effectLst/>
              <a:cs typeface="Tahoma" pitchFamily="34" charset="0"/>
            </a:endParaRPr>
          </a:p>
          <a:p>
            <a:pPr marL="0" lvl="0" indent="0" algn="ctr" defTabSz="889000" eaLnBrk="1" fontAlgn="auto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None/>
              <a:defRPr/>
            </a:pPr>
            <a:endParaRPr lang="ru-RU" sz="1400" kern="1200" dirty="0">
              <a:solidFill>
                <a:srgbClr val="FFFFFF"/>
              </a:solidFill>
              <a:effectLst/>
              <a:latin typeface="Century Schoolbook"/>
            </a:endParaRPr>
          </a:p>
          <a:p>
            <a:pPr marL="0" lvl="0" indent="0" algn="ctr" defTabSz="889000" eaLnBrk="1" fontAlgn="auto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None/>
              <a:defRPr/>
            </a:pPr>
            <a:endParaRPr lang="ru-RU" sz="1400" kern="1200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/>
            </a:endParaRPr>
          </a:p>
          <a:p>
            <a:pPr marL="0" lvl="0" indent="0" algn="ctr" defTabSz="889000" eaLnBrk="1" fontAlgn="auto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None/>
              <a:defRPr/>
            </a:pPr>
            <a:endParaRPr lang="ru-RU" sz="1400" kern="120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9410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налоговых и неналоговых доходов </a:t>
            </a:r>
            <a:b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 Новицкого сельского поселения</a:t>
            </a:r>
            <a:b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2018 – 2023 годы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250132846"/>
              </p:ext>
            </p:extLst>
          </p:nvPr>
        </p:nvGraphicFramePr>
        <p:xfrm>
          <a:off x="755576" y="1628800"/>
          <a:ext cx="7728520" cy="4408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 eaLnBrk="1" hangingPunct="1"/>
            <a:r>
              <a:rPr lang="ru-RU" sz="2400" kern="1200" dirty="0" smtClean="0">
                <a:solidFill>
                  <a:srgbClr val="000066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400" kern="1200" dirty="0" smtClean="0">
                <a:solidFill>
                  <a:srgbClr val="000066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kern="1200" dirty="0" smtClean="0">
                <a:solidFill>
                  <a:srgbClr val="000066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400" kern="1200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Налоговые доходы </a:t>
            </a:r>
            <a:br>
              <a:rPr lang="ru-RU" sz="2400" kern="1200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kern="1200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бюджета </a:t>
            </a:r>
            <a:r>
              <a:rPr lang="ru-RU" sz="2400" kern="12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Новицкого </a:t>
            </a:r>
            <a:r>
              <a:rPr lang="ru-RU" sz="2400" kern="1200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сельского поселения Партизанского муниципального района</a:t>
            </a:r>
            <a:r>
              <a:rPr lang="ru-RU" sz="2400" kern="1200" dirty="0">
                <a:solidFill>
                  <a:srgbClr val="000066"/>
                </a:solidFill>
                <a:effectLst/>
                <a:latin typeface="Tahoma" pitchFamily="34" charset="0"/>
                <a:ea typeface="+mn-ea"/>
                <a:cs typeface="+mn-cs"/>
              </a:rPr>
              <a:t/>
            </a:r>
            <a:br>
              <a:rPr lang="ru-RU" sz="2400" kern="1200" dirty="0">
                <a:solidFill>
                  <a:srgbClr val="000066"/>
                </a:solidFill>
                <a:effectLst/>
                <a:latin typeface="Tahoma" pitchFamily="34" charset="0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lvl="0" indent="0" eaLnBrk="1" hangingPunct="1">
              <a:lnSpc>
                <a:spcPct val="250000"/>
              </a:lnSpc>
              <a:spcBef>
                <a:spcPct val="0"/>
              </a:spcBef>
              <a:buClrTx/>
              <a:buSzTx/>
              <a:buNone/>
              <a:defRPr/>
            </a:pPr>
            <a:r>
              <a:rPr lang="ru-RU" sz="1800" kern="1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бюджета  </a:t>
            </a:r>
            <a:r>
              <a:rPr lang="ru-RU" sz="1800" kern="1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Новицкого </a:t>
            </a:r>
            <a:r>
              <a:rPr lang="ru-RU" sz="1800" kern="1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состоят из следующих поступлений:</a:t>
            </a:r>
          </a:p>
          <a:p>
            <a:pPr marL="0" lvl="0" indent="0" eaLnBrk="1" hangingPunct="1">
              <a:lnSpc>
                <a:spcPct val="250000"/>
              </a:lnSpc>
              <a:spcBef>
                <a:spcPct val="0"/>
              </a:spcBef>
              <a:buClrTx/>
              <a:buSzTx/>
              <a:buNone/>
              <a:defRPr/>
            </a:pPr>
            <a:r>
              <a:rPr lang="ru-RU" sz="1800" kern="1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налог на доходы физических лиц</a:t>
            </a:r>
          </a:p>
          <a:p>
            <a:pPr marL="0" lvl="0" indent="0" eaLnBrk="1" hangingPunct="1">
              <a:lnSpc>
                <a:spcPct val="250000"/>
              </a:lnSpc>
              <a:spcBef>
                <a:spcPct val="0"/>
              </a:spcBef>
              <a:buClrTx/>
              <a:buSzTx/>
              <a:buNone/>
              <a:defRPr/>
            </a:pPr>
            <a:r>
              <a:rPr lang="ru-RU" sz="1800" kern="1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 налоги на совокупный доход (единый сельскохозяйственный налог) </a:t>
            </a:r>
          </a:p>
          <a:p>
            <a:pPr marL="0" lvl="0" indent="0" eaLnBrk="1" hangingPunct="1">
              <a:lnSpc>
                <a:spcPct val="250000"/>
              </a:lnSpc>
              <a:spcBef>
                <a:spcPct val="0"/>
              </a:spcBef>
              <a:buClrTx/>
              <a:buSzTx/>
              <a:buNone/>
              <a:defRPr/>
            </a:pPr>
            <a:r>
              <a:rPr lang="ru-RU" sz="1800" kern="1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3) налоги на имущество (налог на имущество физических лиц, земельный налог</a:t>
            </a:r>
            <a:r>
              <a:rPr lang="ru-RU" sz="1800" kern="1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endParaRPr lang="ru-RU" sz="1800" kern="1200" dirty="0">
              <a:solidFill>
                <a:srgbClr val="000066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endParaRPr lang="ru-RU" sz="1800" kern="1200" dirty="0">
              <a:solidFill>
                <a:srgbClr val="000066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978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 eaLnBrk="1" hangingPunct="1"/>
            <a:r>
              <a:rPr lang="ru-RU" sz="2400" kern="1200" dirty="0">
                <a:solidFill>
                  <a:srgbClr val="000066"/>
                </a:solidFill>
                <a:effectLst/>
                <a:latin typeface="Tahoma" pitchFamily="34" charset="0"/>
                <a:ea typeface="+mn-ea"/>
                <a:cs typeface="+mn-cs"/>
              </a:rPr>
              <a:t/>
            </a:r>
            <a:br>
              <a:rPr lang="ru-RU" sz="2400" kern="1200" dirty="0">
                <a:solidFill>
                  <a:srgbClr val="000066"/>
                </a:solidFill>
                <a:effectLst/>
                <a:latin typeface="Tahoma" pitchFamily="34" charset="0"/>
                <a:ea typeface="+mn-ea"/>
                <a:cs typeface="+mn-cs"/>
              </a:rPr>
            </a:br>
            <a:r>
              <a:rPr lang="ru-RU" sz="2400" kern="12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+mn-ea"/>
                <a:cs typeface="+mn-cs"/>
              </a:rPr>
              <a:t>Неналоговые </a:t>
            </a:r>
            <a:r>
              <a:rPr lang="ru-RU" sz="2400" kern="1200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+mn-ea"/>
                <a:cs typeface="+mn-cs"/>
              </a:rPr>
              <a:t>доходы </a:t>
            </a:r>
            <a:br>
              <a:rPr lang="ru-RU" sz="2400" kern="1200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+mn-ea"/>
                <a:cs typeface="+mn-cs"/>
              </a:rPr>
            </a:br>
            <a:r>
              <a:rPr lang="ru-RU" sz="2400" kern="1200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+mn-ea"/>
                <a:cs typeface="+mn-cs"/>
              </a:rPr>
              <a:t>    бюджета </a:t>
            </a:r>
            <a:r>
              <a:rPr lang="ru-RU" sz="2400" kern="12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+mn-ea"/>
                <a:cs typeface="+mn-cs"/>
              </a:rPr>
              <a:t>Новицкого </a:t>
            </a:r>
            <a:r>
              <a:rPr lang="ru-RU" sz="2400" kern="1200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+mn-ea"/>
                <a:cs typeface="+mn-cs"/>
              </a:rPr>
              <a:t>сельского поселения Партизанского муниципального района</a:t>
            </a:r>
            <a:br>
              <a:rPr lang="ru-RU" sz="2400" kern="1200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+mn-ea"/>
                <a:cs typeface="+mn-cs"/>
              </a:rPr>
            </a:b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lvl="0" indent="0"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None/>
              <a:defRPr/>
            </a:pPr>
            <a:r>
              <a:rPr lang="ru-RU" sz="2000" kern="1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 состоят из следующих поступлений:</a:t>
            </a:r>
          </a:p>
          <a:p>
            <a:pPr marL="0" lvl="0" indent="0"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None/>
              <a:defRPr/>
            </a:pPr>
            <a:r>
              <a:rPr lang="ru-RU" sz="2000" kern="1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kern="1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неналоговые доходы (за снос зеленых насаждений</a:t>
            </a:r>
            <a:r>
              <a:rPr lang="ru-RU" sz="2000" kern="1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плата </a:t>
            </a:r>
            <a:r>
              <a:rPr lang="ru-RU" sz="2000" kern="1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 нестационарную торговлю)</a:t>
            </a:r>
          </a:p>
          <a:p>
            <a:pPr marL="0" lvl="0" indent="0"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None/>
              <a:defRPr/>
            </a:pPr>
            <a:r>
              <a:rPr lang="ru-RU" sz="2000" kern="1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Штрафы</a:t>
            </a:r>
            <a:r>
              <a:rPr lang="ru-RU" sz="2000" kern="1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санкции и возмещение </a:t>
            </a:r>
            <a:r>
              <a:rPr lang="ru-RU" sz="2000" kern="1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ущерба</a:t>
            </a:r>
          </a:p>
          <a:p>
            <a:pPr marL="0" lvl="0" indent="0"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None/>
              <a:defRPr/>
            </a:pPr>
            <a:r>
              <a:rPr lang="ru-RU" sz="2000" kern="1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оказания платных услуг</a:t>
            </a:r>
          </a:p>
          <a:p>
            <a:pPr marL="0" lvl="0" indent="0"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None/>
              <a:defRPr/>
            </a:pPr>
            <a:r>
              <a:rPr lang="ru-RU" sz="2000" kern="1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Арендная плата </a:t>
            </a:r>
            <a:r>
              <a:rPr lang="ru-RU" sz="2000" kern="120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 имущество</a:t>
            </a:r>
            <a:endParaRPr lang="ru-RU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22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192684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Новицкого сельского поселения в 2021 году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092232319"/>
              </p:ext>
            </p:extLst>
          </p:nvPr>
        </p:nvGraphicFramePr>
        <p:xfrm>
          <a:off x="107504" y="1268760"/>
          <a:ext cx="8928992" cy="5272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656184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 налога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доходы физических лиц в бюджет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Новицкого сельского поселения (в рублях)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НДФЛ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692967011"/>
              </p:ext>
            </p:extLst>
          </p:nvPr>
        </p:nvGraphicFramePr>
        <p:xfrm>
          <a:off x="107504" y="2420888"/>
          <a:ext cx="892899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 неналоговых доходов бюджета Новицкого сельского поселения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2019-2024 годы (в рублях)</a:t>
            </a:r>
            <a:endParaRPr lang="ru-RU" sz="2400" b="1" i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880651736"/>
              </p:ext>
            </p:extLst>
          </p:nvPr>
        </p:nvGraphicFramePr>
        <p:xfrm>
          <a:off x="179512" y="1628800"/>
          <a:ext cx="871296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 безвозмездных поступлений в бюджет Новицкого сельского поселения в 2019– 2024 годах (в рублях)</a:t>
            </a:r>
            <a:endParaRPr lang="ru-RU" sz="2400" b="1" i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942926994"/>
              </p:ext>
            </p:extLst>
          </p:nvPr>
        </p:nvGraphicFramePr>
        <p:xfrm>
          <a:off x="179512" y="2276872"/>
          <a:ext cx="878497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4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доходов и расходов бюджета Новицкого сельского поселения в 2019 – 2024 годах (в рублях)</a:t>
            </a:r>
            <a:endParaRPr lang="ru-RU" sz="2400" b="1" i="1" dirty="0">
              <a:solidFill>
                <a:schemeClr val="bg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847747228"/>
              </p:ext>
            </p:extLst>
          </p:nvPr>
        </p:nvGraphicFramePr>
        <p:xfrm>
          <a:off x="251520" y="1628800"/>
          <a:ext cx="871296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92100"/>
            <a:ext cx="8856984" cy="1384300"/>
          </a:xfrm>
        </p:spPr>
        <p:txBody>
          <a:bodyPr/>
          <a:lstStyle/>
          <a:p>
            <a:pPr algn="ctr"/>
            <a:r>
              <a:rPr lang="ru-RU" sz="20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расходов бюджета Новицкого сельского поселения за</a:t>
            </a:r>
            <a:br>
              <a:rPr lang="ru-RU" sz="20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2019-2024 годы (в рублях)</a:t>
            </a:r>
            <a:r>
              <a:rPr lang="ru-RU" sz="2000" b="1" i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i="1" dirty="0">
              <a:solidFill>
                <a:schemeClr val="bg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3" name="Object 5"/>
          <p:cNvGraphicFramePr>
            <a:graphicFrameLocks noGrp="1" noChangeAspect="1"/>
          </p:cNvGraphicFramePr>
          <p:nvPr>
            <p:ph sz="half" idx="1"/>
          </p:nvPr>
        </p:nvGraphicFramePr>
        <p:xfrm>
          <a:off x="457200" y="2870200"/>
          <a:ext cx="4038600" cy="198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8" name="Диаграмма" r:id="rId3" imgW="8229600" imgH="4048125" progId="MSGraph.Chart.8">
                  <p:embed followColorScheme="full"/>
                </p:oleObj>
              </mc:Choice>
              <mc:Fallback>
                <p:oleObj name="Диаграмма" r:id="rId3" imgW="8229600" imgH="4048125" progId="MSGraph.Chart.8">
                  <p:embed followColorScheme="full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870200"/>
                        <a:ext cx="4038600" cy="198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93398587"/>
              </p:ext>
            </p:extLst>
          </p:nvPr>
        </p:nvGraphicFramePr>
        <p:xfrm>
          <a:off x="473075" y="1384300"/>
          <a:ext cx="8318500" cy="446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 eaLnBrk="1" hangingPunct="1">
              <a:defRPr/>
            </a:pPr>
            <a:r>
              <a:rPr lang="ru-RU" sz="1800" b="1" i="1" kern="1200" dirty="0">
                <a:solidFill>
                  <a:srgbClr val="002060"/>
                </a:solidFill>
                <a:effectLst/>
                <a:latin typeface="Tahoma" pitchFamily="34" charset="0"/>
                <a:ea typeface="+mn-ea"/>
                <a:cs typeface="Arial" charset="0"/>
              </a:rPr>
              <a:t>Уважаемые жители </a:t>
            </a:r>
            <a:r>
              <a:rPr lang="ru-RU" sz="1800" b="1" i="1" kern="1200" dirty="0" smtClean="0">
                <a:solidFill>
                  <a:srgbClr val="002060"/>
                </a:solidFill>
                <a:effectLst/>
                <a:latin typeface="Tahoma" pitchFamily="34" charset="0"/>
                <a:ea typeface="+mn-ea"/>
                <a:cs typeface="Arial" charset="0"/>
              </a:rPr>
              <a:t>Новицкого </a:t>
            </a:r>
            <a:r>
              <a:rPr lang="ru-RU" sz="1800" b="1" i="1" kern="1200" dirty="0">
                <a:solidFill>
                  <a:srgbClr val="002060"/>
                </a:solidFill>
                <a:effectLst/>
                <a:latin typeface="Tahoma" pitchFamily="34" charset="0"/>
                <a:ea typeface="+mn-ea"/>
                <a:cs typeface="Arial" charset="0"/>
              </a:rPr>
              <a:t>сельского поселения Партизанского муниципального района</a:t>
            </a:r>
            <a:r>
              <a:rPr lang="ru-RU" sz="1800" i="1" kern="1200" dirty="0">
                <a:solidFill>
                  <a:srgbClr val="FFFFFF"/>
                </a:solidFill>
                <a:effectLst/>
                <a:latin typeface="Tahoma" pitchFamily="34" charset="0"/>
                <a:ea typeface="+mn-ea"/>
                <a:cs typeface="Arial" charset="0"/>
              </a:rPr>
              <a:t/>
            </a:r>
            <a:br>
              <a:rPr lang="ru-RU" sz="1800" i="1" kern="1200" dirty="0">
                <a:solidFill>
                  <a:srgbClr val="FFFFFF"/>
                </a:solidFill>
                <a:effectLst/>
                <a:latin typeface="Tahoma" pitchFamily="34" charset="0"/>
                <a:ea typeface="+mn-ea"/>
                <a:cs typeface="Arial" charset="0"/>
              </a:rPr>
            </a:br>
            <a:endParaRPr lang="ru-RU" i="1" dirty="0"/>
          </a:p>
        </p:txBody>
      </p:sp>
      <p:sp>
        <p:nvSpPr>
          <p:cNvPr id="5" name="Прямоугольник 3"/>
          <p:cNvSpPr>
            <a:spLocks noGrp="1" noChangeArrowheads="1"/>
          </p:cNvSpPr>
          <p:nvPr>
            <p:ph idx="1"/>
          </p:nvPr>
        </p:nvSpPr>
        <p:spPr bwMode="auto">
          <a:xfrm>
            <a:off x="323528" y="1052736"/>
            <a:ext cx="8363272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Georgia" pitchFamily="18" charset="0"/>
              <a:buNone/>
            </a:pPr>
            <a:r>
              <a:rPr lang="ru-RU" sz="18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Представляем</a:t>
            </a:r>
            <a:r>
              <a:rPr lang="ru-RU" sz="2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вашему вниманию  </a:t>
            </a:r>
            <a:r>
              <a:rPr lang="ru-RU" sz="20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 Новицкого </a:t>
            </a:r>
            <a:r>
              <a:rPr lang="ru-RU" sz="2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  <a:r>
              <a:rPr lang="ru-RU" sz="20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Партизанского муниципального  </a:t>
            </a:r>
            <a:r>
              <a:rPr lang="ru-RU" sz="2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района на </a:t>
            </a:r>
            <a:r>
              <a:rPr lang="ru-RU" sz="20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sz="20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годов в рамках  «Бюджет для граждан». </a:t>
            </a:r>
          </a:p>
          <a:p>
            <a:pPr algn="just">
              <a:buFont typeface="Georgia" pitchFamily="18" charset="0"/>
              <a:buNone/>
            </a:pPr>
            <a:r>
              <a:rPr lang="ru-RU" sz="2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	«Бюджет для граждан» предназначен, прежде всего, для жителей, не обладающих специальными знаниями в сфере бюджетного законодательства. Информация, представленная в данной презентации, знакомит жителей с основными характеристиками планирования бюджета </a:t>
            </a:r>
            <a:r>
              <a:rPr lang="ru-RU" sz="20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Новицкого </a:t>
            </a:r>
            <a:r>
              <a:rPr lang="ru-RU" sz="2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сельского поселения на </a:t>
            </a:r>
            <a:r>
              <a:rPr lang="ru-RU" sz="20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sz="20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годов.</a:t>
            </a:r>
          </a:p>
          <a:p>
            <a:pPr algn="just">
              <a:buFont typeface="Georgia" pitchFamily="18" charset="0"/>
              <a:buNone/>
            </a:pPr>
            <a:r>
              <a:rPr lang="ru-RU" sz="2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       	Надеемся, что представление бюджета и бюджетного процесса в понятной для жителей форме многих заинтересует и  повысит уровень общественного участия граждан в бюджетном процессе </a:t>
            </a:r>
            <a:r>
              <a:rPr lang="ru-RU" sz="20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Новицкого </a:t>
            </a:r>
            <a:r>
              <a:rPr lang="ru-RU" sz="2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сельского </a:t>
            </a:r>
            <a:r>
              <a:rPr lang="ru-RU" sz="20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поселения Партизанского муниципального района</a:t>
            </a:r>
            <a:r>
              <a:rPr lang="ru-RU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Georgia" pitchFamily="18" charset="0"/>
              <a:buNone/>
            </a:pPr>
            <a:r>
              <a:rPr lang="ru-RU" sz="20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buFont typeface="Georgia" pitchFamily="18" charset="0"/>
              <a:buNone/>
            </a:pPr>
            <a:r>
              <a:rPr lang="ru-RU" sz="20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82630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бюджета Новицкого сельского поселения в 2021 году</a:t>
            </a:r>
            <a: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16 191 186,31</a:t>
            </a:r>
            <a:r>
              <a:rPr 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рубля</a:t>
            </a:r>
            <a:endParaRPr lang="ru-RU" sz="20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9109466"/>
              </p:ext>
            </p:extLst>
          </p:nvPr>
        </p:nvGraphicFramePr>
        <p:xfrm>
          <a:off x="611560" y="1988840"/>
          <a:ext cx="8358246" cy="4668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384300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Муниципальные целевые программы Новицкого сельского поселения</a:t>
            </a:r>
            <a:b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2021 год</a:t>
            </a:r>
            <a:r>
              <a:rPr lang="ru-RU" sz="1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/>
              <a:t>                                                                                            </a:t>
            </a:r>
            <a:endParaRPr lang="ru-RU" sz="1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4739970"/>
              </p:ext>
            </p:extLst>
          </p:nvPr>
        </p:nvGraphicFramePr>
        <p:xfrm>
          <a:off x="107504" y="1484784"/>
          <a:ext cx="892899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384300"/>
          </a:xfrm>
        </p:spPr>
        <p:txBody>
          <a:bodyPr/>
          <a:lstStyle/>
          <a:p>
            <a:pPr marL="342900" lvl="0" indent="-342900" algn="ctr" eaLnBrk="1" hangingPunct="1">
              <a:spcBef>
                <a:spcPct val="20000"/>
              </a:spcBef>
              <a:defRPr/>
            </a:pPr>
            <a:r>
              <a:rPr lang="ru-RU" sz="32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КОНТАКТНАЯ ИНФОРМАЦИЯ</a:t>
            </a:r>
            <a:r>
              <a:rPr lang="en-US" sz="3200" dirty="0">
                <a:solidFill>
                  <a:srgbClr val="FF0000">
                    <a:lumMod val="60000"/>
                    <a:lumOff val="4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sz="3200" dirty="0">
                <a:solidFill>
                  <a:srgbClr val="FF0000">
                    <a:lumMod val="60000"/>
                    <a:lumOff val="4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/>
          <a:lstStyle/>
          <a:p>
            <a:pPr lvl="0" algn="ctr" eaLnBrk="1" hangingPunct="1">
              <a:buClr>
                <a:srgbClr val="FFFF00"/>
              </a:buClr>
              <a:defRPr/>
            </a:pPr>
            <a:r>
              <a:rPr lang="ru-RU" sz="2400" i="1" dirty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Глава </a:t>
            </a:r>
            <a:r>
              <a:rPr lang="ru-RU" sz="2400" i="1" dirty="0" smtClean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Новицкого </a:t>
            </a:r>
            <a:r>
              <a:rPr lang="ru-RU" sz="2400" i="1" dirty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сельского поселения Партизанского муниципального района</a:t>
            </a:r>
            <a:endParaRPr lang="en-US" sz="2400" i="1" dirty="0">
              <a:solidFill>
                <a:srgbClr val="FFFFFF">
                  <a:lumMod val="50000"/>
                </a:srgbClr>
              </a:solidFill>
              <a:cs typeface="Tahoma" pitchFamily="34" charset="0"/>
            </a:endParaRPr>
          </a:p>
          <a:p>
            <a:pPr lvl="0" algn="ctr" eaLnBrk="1" hangingPunct="1">
              <a:buClr>
                <a:srgbClr val="FFFF00"/>
              </a:buClr>
              <a:defRPr/>
            </a:pPr>
            <a:r>
              <a:rPr lang="ru-RU" sz="2400" i="1" dirty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тел. </a:t>
            </a:r>
            <a:r>
              <a:rPr lang="ru-RU" sz="2400" i="1" dirty="0" smtClean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25 1 19</a:t>
            </a:r>
            <a:endParaRPr lang="ru-RU" sz="2400" i="1" dirty="0">
              <a:solidFill>
                <a:srgbClr val="FFFFFF">
                  <a:lumMod val="50000"/>
                </a:srgbClr>
              </a:solidFill>
              <a:cs typeface="Tahoma" pitchFamily="34" charset="0"/>
            </a:endParaRPr>
          </a:p>
          <a:p>
            <a:pPr lvl="0" algn="ctr" eaLnBrk="1" hangingPunct="1">
              <a:buClr>
                <a:srgbClr val="FFFF00"/>
              </a:buClr>
              <a:defRPr/>
            </a:pPr>
            <a:r>
              <a:rPr lang="ru-RU" sz="2400" i="1" dirty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Бухгалтерия поселения тел. </a:t>
            </a:r>
            <a:r>
              <a:rPr lang="ru-RU" sz="2400" i="1" dirty="0" smtClean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25 1 00</a:t>
            </a:r>
            <a:endParaRPr lang="ru-RU" sz="2400" i="1" dirty="0">
              <a:solidFill>
                <a:srgbClr val="FFFFFF">
                  <a:lumMod val="50000"/>
                </a:srgbClr>
              </a:solidFill>
              <a:cs typeface="Tahoma" pitchFamily="34" charset="0"/>
            </a:endParaRPr>
          </a:p>
          <a:p>
            <a:pPr lvl="0" algn="ctr" eaLnBrk="1" hangingPunct="1">
              <a:buClr>
                <a:srgbClr val="FFFF00"/>
              </a:buClr>
              <a:defRPr/>
            </a:pPr>
            <a:r>
              <a:rPr lang="ru-RU" sz="2400" i="1" dirty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Специалисты</a:t>
            </a:r>
            <a:endParaRPr lang="en-US" sz="2400" i="1" dirty="0">
              <a:solidFill>
                <a:srgbClr val="FFFFFF">
                  <a:lumMod val="50000"/>
                </a:srgbClr>
              </a:solidFill>
              <a:cs typeface="Tahoma" pitchFamily="34" charset="0"/>
            </a:endParaRPr>
          </a:p>
          <a:p>
            <a:pPr lvl="0" algn="ctr" eaLnBrk="1" hangingPunct="1">
              <a:buClr>
                <a:srgbClr val="FFFF00"/>
              </a:buClr>
              <a:defRPr/>
            </a:pPr>
            <a:r>
              <a:rPr lang="ru-RU" sz="2400" i="1" dirty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(выдача справок, постановка и снятие с воинского учета) </a:t>
            </a:r>
          </a:p>
          <a:p>
            <a:pPr lvl="0" algn="ctr" eaLnBrk="1" hangingPunct="1">
              <a:buClr>
                <a:srgbClr val="FFFF00"/>
              </a:buClr>
              <a:defRPr/>
            </a:pPr>
            <a:r>
              <a:rPr lang="ru-RU" sz="2400" i="1" dirty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тел./ факс </a:t>
            </a:r>
            <a:r>
              <a:rPr lang="ru-RU" sz="2400" i="1" dirty="0" smtClean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25 1 69</a:t>
            </a:r>
            <a:endParaRPr lang="ru-RU" sz="2400" i="1" dirty="0">
              <a:solidFill>
                <a:srgbClr val="FFFFFF">
                  <a:lumMod val="50000"/>
                </a:srgbClr>
              </a:solidFill>
              <a:cs typeface="Tahoma" pitchFamily="34" charset="0"/>
            </a:endParaRPr>
          </a:p>
          <a:p>
            <a:pPr lvl="0" algn="ctr" eaLnBrk="1" hangingPunct="1">
              <a:buClr>
                <a:srgbClr val="FFFF00"/>
              </a:buClr>
              <a:defRPr/>
            </a:pPr>
            <a:r>
              <a:rPr lang="ru-RU" sz="2400" i="1" dirty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Адрес: </a:t>
            </a:r>
            <a:r>
              <a:rPr lang="ru-RU" sz="2400" i="1" dirty="0" smtClean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692976  </a:t>
            </a:r>
            <a:r>
              <a:rPr lang="ru-RU" sz="2400" i="1" dirty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Приморский край, Партизанский район, </a:t>
            </a:r>
          </a:p>
          <a:p>
            <a:pPr lvl="0" algn="ctr" eaLnBrk="1" hangingPunct="1">
              <a:buClr>
                <a:srgbClr val="FFFF00"/>
              </a:buClr>
              <a:defRPr/>
            </a:pPr>
            <a:r>
              <a:rPr lang="ru-RU" sz="2400" i="1" dirty="0" smtClean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с. Новицкое ул</a:t>
            </a:r>
            <a:r>
              <a:rPr lang="ru-RU" sz="2400" i="1" dirty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. </a:t>
            </a:r>
            <a:r>
              <a:rPr lang="ru-RU" sz="2400" i="1" dirty="0" smtClean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Лазо, 17а</a:t>
            </a:r>
            <a:r>
              <a:rPr lang="ru-RU" sz="2400" dirty="0" smtClean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. </a:t>
            </a:r>
            <a:endParaRPr lang="en-US" sz="2400" dirty="0">
              <a:solidFill>
                <a:srgbClr val="FFFFFF">
                  <a:lumMod val="50000"/>
                </a:srgbClr>
              </a:solidFill>
              <a:cs typeface="Tahoma" pitchFamily="34" charset="0"/>
            </a:endParaRPr>
          </a:p>
          <a:p>
            <a:pPr lvl="0" algn="ctr" eaLnBrk="1" hangingPunct="1">
              <a:buClr>
                <a:srgbClr val="FFFF00"/>
              </a:buClr>
              <a:defRPr/>
            </a:pPr>
            <a:r>
              <a:rPr lang="en-US" sz="2400" dirty="0" smtClean="0">
                <a:solidFill>
                  <a:srgbClr val="FFFFFF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E-mail:</a:t>
            </a:r>
            <a:r>
              <a:rPr lang="ru-RU" sz="2400" dirty="0" smtClean="0">
                <a:solidFill>
                  <a:srgbClr val="FFFFFF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2"/>
                </a:solidFill>
                <a:effectLst/>
                <a:latin typeface="Times New Roman"/>
                <a:ea typeface="Times New Roman"/>
              </a:rPr>
              <a:t>sp-novickoe@partizansky.ru</a:t>
            </a:r>
            <a:endParaRPr lang="ru-RU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731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Основные принципы формирования бюджета на 2021 год и на плановый период 2022 и 2023 годов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проведение эффективной бюджетной политики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формирование устойчивой собственной доходной базы и создание стимулов по ее наращиванию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программно-целевой метод бюджетного планирования</a:t>
            </a:r>
          </a:p>
          <a:p>
            <a:pPr marL="0" indent="0" eaLnBrk="1" hangingPunct="1">
              <a:buClr>
                <a:schemeClr val="tx1"/>
              </a:buClr>
              <a:buNone/>
              <a:defRPr/>
            </a:pPr>
            <a:endParaRPr lang="ru-RU" sz="2400" dirty="0" smtClean="0">
              <a:solidFill>
                <a:srgbClr val="000066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ru-RU" sz="2400" dirty="0" smtClean="0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92100"/>
            <a:ext cx="8075240" cy="760636"/>
          </a:xfrm>
        </p:spPr>
        <p:txBody>
          <a:bodyPr/>
          <a:lstStyle/>
          <a:p>
            <a:pPr lvl="0" algn="ctr" eaLnBrk="1" hangingPunct="1"/>
            <a:r>
              <a:rPr lang="ru-RU" kern="1200" dirty="0">
                <a:solidFill>
                  <a:srgbClr val="FFFFFF"/>
                </a:solidFill>
                <a:effectLst/>
                <a:latin typeface="Tahoma" pitchFamily="34" charset="0"/>
                <a:ea typeface="+mn-ea"/>
                <a:cs typeface="+mn-cs"/>
              </a:rPr>
              <a:t/>
            </a:r>
            <a:br>
              <a:rPr lang="ru-RU" kern="1200" dirty="0">
                <a:solidFill>
                  <a:srgbClr val="FFFFFF"/>
                </a:solidFill>
                <a:effectLst/>
                <a:latin typeface="Tahoma" pitchFamily="34" charset="0"/>
                <a:ea typeface="+mn-ea"/>
                <a:cs typeface="+mn-cs"/>
              </a:rPr>
            </a:br>
            <a:r>
              <a:rPr lang="ru-RU" i="1" kern="12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Основные понятия</a:t>
            </a:r>
            <a:r>
              <a:rPr lang="ru-RU" i="1" kern="1200" dirty="0">
                <a:solidFill>
                  <a:schemeClr val="bg1">
                    <a:lumMod val="50000"/>
                  </a:schemeClr>
                </a:solidFill>
                <a:effectLst/>
                <a:latin typeface="Tahoma" pitchFamily="34" charset="0"/>
                <a:ea typeface="+mn-ea"/>
                <a:cs typeface="+mn-cs"/>
              </a:rPr>
              <a:t/>
            </a:r>
            <a:br>
              <a:rPr lang="ru-RU" i="1" kern="1200" dirty="0">
                <a:solidFill>
                  <a:schemeClr val="bg1">
                    <a:lumMod val="50000"/>
                  </a:schemeClr>
                </a:solidFill>
                <a:effectLst/>
                <a:latin typeface="Tahoma" pitchFamily="34" charset="0"/>
                <a:ea typeface="+mn-ea"/>
                <a:cs typeface="+mn-cs"/>
              </a:rPr>
            </a:br>
            <a:endParaRPr lang="ru-RU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77272"/>
          </a:xfrm>
        </p:spPr>
        <p:txBody>
          <a:bodyPr/>
          <a:lstStyle/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ru-RU" sz="1800" b="1" i="1" u="sng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</a:t>
            </a:r>
            <a:r>
              <a:rPr lang="ru-RU" sz="1800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  <a:endParaRPr lang="zh-CN" altLang="en-US" sz="1800" kern="1200" dirty="0">
              <a:solidFill>
                <a:schemeClr val="bg2"/>
              </a:solidFill>
              <a:effectLst/>
              <a:latin typeface="Brush Script MT" pitchFamily="66" charset="0"/>
              <a:cs typeface="Times New Roman" pitchFamily="18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ru-RU" sz="1800" b="1" i="1" u="sng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Доходы бюджета </a:t>
            </a:r>
            <a:r>
              <a:rPr lang="ru-RU" sz="1800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- денежные средства поступающие в бюджет</a:t>
            </a:r>
            <a:endParaRPr lang="zh-CN" altLang="en-US" sz="1800" kern="1200" dirty="0">
              <a:solidFill>
                <a:schemeClr val="bg2"/>
              </a:solidFill>
              <a:effectLst/>
              <a:latin typeface="Brush Script MT" pitchFamily="66" charset="0"/>
              <a:cs typeface="Times New Roman" pitchFamily="18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ru-RU" sz="1800" b="1" i="1" u="sng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Расходы бюджета</a:t>
            </a:r>
            <a:r>
              <a:rPr lang="ru-RU" sz="1800" b="1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- денежные средства, выплачиваемые из бюджета</a:t>
            </a:r>
            <a:endParaRPr lang="zh-CN" altLang="en-US" sz="1800" kern="1200" dirty="0">
              <a:solidFill>
                <a:schemeClr val="bg2"/>
              </a:solidFill>
              <a:effectLst/>
              <a:latin typeface="Brush Script MT" pitchFamily="66" charset="0"/>
              <a:cs typeface="Times New Roman" pitchFamily="18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ru-RU" sz="1800" b="1" i="1" u="sng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Бюджетная система </a:t>
            </a:r>
            <a:r>
              <a:rPr lang="ru-RU" sz="1800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- совокупность федерального бюджета, бюджетов субъектов Российской Федерации, местных бюджетов и бюджетов государственных внебюджетных фондов</a:t>
            </a:r>
            <a:endParaRPr lang="zh-CN" altLang="en-US" sz="1800" kern="1200" dirty="0">
              <a:solidFill>
                <a:schemeClr val="bg2"/>
              </a:solidFill>
              <a:effectLst/>
              <a:latin typeface="Brush Script MT" pitchFamily="66" charset="0"/>
              <a:cs typeface="Times New Roman" pitchFamily="18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ru-RU" sz="1800" b="1" i="1" u="sng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Межбюджетные трансферты </a:t>
            </a:r>
            <a:r>
              <a:rPr lang="ru-RU" sz="1800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- средства, предоставляемые одним бюджетом бюджетной системы другому бюджету бюджетной системы</a:t>
            </a:r>
            <a:endParaRPr lang="zh-CN" altLang="en-US" sz="1800" kern="1200" dirty="0">
              <a:solidFill>
                <a:schemeClr val="bg2"/>
              </a:solidFill>
              <a:effectLst/>
              <a:latin typeface="Brush Script MT" pitchFamily="66" charset="0"/>
              <a:cs typeface="Times New Roman" pitchFamily="18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ru-RU" sz="1800" b="1" i="1" u="sng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Межбюджетные трансферты </a:t>
            </a:r>
            <a:r>
              <a:rPr lang="ru-RU" sz="1800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- средства, предоставляемые одним бюджетом бюджетной системы другому бюджету бюджетной системы</a:t>
            </a:r>
            <a:endParaRPr lang="zh-CN" altLang="en-US" sz="1800" kern="1200" dirty="0">
              <a:solidFill>
                <a:schemeClr val="bg2"/>
              </a:solidFill>
              <a:effectLst/>
              <a:latin typeface="Brush Script MT" pitchFamily="66" charset="0"/>
              <a:cs typeface="Times New Roman" pitchFamily="18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ru-RU" sz="1800" b="1" i="1" u="sng" kern="12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Дефицит </a:t>
            </a:r>
            <a:r>
              <a:rPr lang="ru-RU" sz="1800" b="1" i="1" u="sng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1800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- превышение расходов бюджета над его </a:t>
            </a:r>
            <a:r>
              <a:rPr lang="ru-RU" sz="1800" kern="12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доходами</a:t>
            </a:r>
            <a:endParaRPr lang="zh-CN" altLang="en-US" sz="1800" kern="1200" dirty="0">
              <a:solidFill>
                <a:schemeClr val="bg2"/>
              </a:solidFill>
              <a:effectLst/>
              <a:latin typeface="Brush Script MT" pitchFamily="66" charset="0"/>
              <a:cs typeface="Times New Roman" pitchFamily="18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ru-RU" sz="1800" b="1" i="1" u="sng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Профицит бюджета </a:t>
            </a:r>
            <a:r>
              <a:rPr lang="ru-RU" sz="1800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- превышение доходов бюджета над его </a:t>
            </a:r>
            <a:r>
              <a:rPr lang="ru-RU" sz="1800" kern="12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расходами</a:t>
            </a: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ru-RU" sz="1800" b="1" i="1" u="sng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Бюджетный процесс </a:t>
            </a:r>
            <a:r>
              <a:rPr lang="ru-RU" sz="1800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– регламентируемая законодательством деятельность органов исполнительной власти, по составлению и рассмотрению проектов бюджетов, утверждению и исполнению бюджетов, контролю за их исполнением, осуществлению бюджетного учета, составлению, внешней проверке, рассмотрению и утверждению бюджетной отчетности</a:t>
            </a:r>
            <a:endParaRPr lang="zh-CN" altLang="en-US" sz="1800" kern="1200" dirty="0">
              <a:solidFill>
                <a:schemeClr val="bg2"/>
              </a:solidFill>
              <a:effectLst/>
              <a:latin typeface="Brush Script MT" pitchFamily="66" charset="0"/>
              <a:cs typeface="Times New Roman" pitchFamily="18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endParaRPr lang="zh-CN" altLang="en-US" sz="1400" kern="1200" dirty="0">
              <a:solidFill>
                <a:srgbClr val="000066">
                  <a:lumMod val="60000"/>
                  <a:lumOff val="40000"/>
                </a:srgb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endParaRPr lang="zh-CN" altLang="en-US" sz="1400" kern="1200" dirty="0">
              <a:solidFill>
                <a:srgbClr val="000066">
                  <a:lumMod val="60000"/>
                  <a:lumOff val="40000"/>
                </a:srgb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4997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/>
          <a:lstStyle/>
          <a:p>
            <a:pPr lvl="0" algn="ctr" eaLnBrk="1" hangingPunct="1"/>
            <a:r>
              <a:rPr lang="ru-RU" sz="2400" kern="1200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+mn-ea"/>
                <a:cs typeface="+mn-cs"/>
              </a:rPr>
              <a:t>Что такое бюджет ?</a:t>
            </a:r>
            <a:r>
              <a:rPr lang="ru-RU" sz="1800" kern="1200" dirty="0">
                <a:solidFill>
                  <a:srgbClr val="FFFFFF"/>
                </a:solidFill>
                <a:effectLst/>
                <a:latin typeface="Tahoma" pitchFamily="34" charset="0"/>
                <a:ea typeface="+mn-ea"/>
                <a:cs typeface="+mn-cs"/>
              </a:rPr>
              <a:t/>
            </a:r>
            <a:br>
              <a:rPr lang="ru-RU" sz="1800" kern="1200" dirty="0">
                <a:solidFill>
                  <a:srgbClr val="FFFFFF"/>
                </a:solidFill>
                <a:effectLst/>
                <a:latin typeface="Tahoma" pitchFamily="34" charset="0"/>
                <a:ea typeface="+mn-ea"/>
                <a:cs typeface="+mn-cs"/>
              </a:rPr>
            </a:br>
            <a:r>
              <a:rPr lang="ru-RU" sz="1800" kern="1200" dirty="0">
                <a:solidFill>
                  <a:srgbClr val="000066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Б</a:t>
            </a:r>
            <a:r>
              <a:rPr lang="ru-RU" sz="1400" kern="1200" dirty="0">
                <a:solidFill>
                  <a:srgbClr val="000066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ЮДЖЕТ (ОТ  СТАРОНОРМАНДСКОГО  </a:t>
            </a:r>
            <a:r>
              <a:rPr lang="en-US" sz="1400" kern="1200" dirty="0">
                <a:solidFill>
                  <a:srgbClr val="000066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BOVGETTE -</a:t>
            </a:r>
            <a:r>
              <a:rPr lang="ru-RU" sz="1400" kern="1200" dirty="0">
                <a:solidFill>
                  <a:srgbClr val="000066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 КОШЕЛЬ ,СУМКА, КОЖАННЫЙ МЕШОК ) – ФОРМА ОБРАЗОВАНИЯ  </a:t>
            </a:r>
            <a:br>
              <a:rPr lang="ru-RU" sz="1400" kern="1200" dirty="0">
                <a:solidFill>
                  <a:srgbClr val="000066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400" kern="1200" dirty="0">
                <a:solidFill>
                  <a:srgbClr val="000066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И  РАСХОДОВАНИЯ  ДЕНЕЖНЫХ  СРЕДСТВ,  ПРЕДНАЗНАЧЕННЫХ  ДЛЯ  ФИНАНСОВОГО  ОБЕСПЕЧЕНИЯ  ДЕЯТЕЛЬНОСТИ</a:t>
            </a:r>
            <a:r>
              <a:rPr lang="ru-RU" sz="1400" kern="1200" dirty="0">
                <a:solidFill>
                  <a:srgbClr val="000066"/>
                </a:solidFill>
                <a:effectLst/>
                <a:latin typeface="Tahoma" pitchFamily="34" charset="0"/>
                <a:ea typeface="+mn-ea"/>
                <a:cs typeface="+mn-cs"/>
              </a:rPr>
              <a:t/>
            </a:r>
            <a:br>
              <a:rPr lang="ru-RU" sz="1400" kern="1200" dirty="0">
                <a:solidFill>
                  <a:srgbClr val="000066"/>
                </a:solidFill>
                <a:effectLst/>
                <a:latin typeface="Tahoma" pitchFamily="34" charset="0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114800"/>
          </a:xfrm>
        </p:spPr>
        <p:txBody>
          <a:bodyPr/>
          <a:lstStyle/>
          <a:p>
            <a:pPr marL="0" lvl="0" indent="0" eaLnBrk="1" hangingPunct="1">
              <a:spcBef>
                <a:spcPct val="0"/>
              </a:spcBef>
              <a:buClrTx/>
              <a:buSzTx/>
              <a:buNone/>
            </a:pPr>
            <a:r>
              <a:rPr lang="ru-RU" sz="1800" b="1" i="1" u="sng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Доходы</a:t>
            </a:r>
            <a:r>
              <a:rPr lang="ru-RU" sz="1800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 это поступающие в бюджет денежные средства(налоги юридических и физических лиц,  административные сборы и платежи , безвозмездные поступления</a:t>
            </a:r>
            <a:r>
              <a:rPr lang="ru-RU" sz="1800" kern="12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kern="1200" dirty="0">
              <a:solidFill>
                <a:schemeClr val="bg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</a:pPr>
            <a:r>
              <a:rPr lang="ru-RU" sz="1800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Превышение доходов над </a:t>
            </a: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</a:pPr>
            <a:r>
              <a:rPr lang="ru-RU" sz="1800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расходами образует </a:t>
            </a: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</a:pPr>
            <a:r>
              <a:rPr lang="ru-RU" sz="1800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положительный остаток</a:t>
            </a: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</a:pPr>
            <a:r>
              <a:rPr lang="ru-RU" sz="1800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средств </a:t>
            </a:r>
            <a:r>
              <a:rPr lang="ru-RU" sz="1800" kern="12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1800" i="1" kern="12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профицит</a:t>
            </a:r>
            <a:endParaRPr lang="ru-RU" sz="1800" kern="120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</a:pPr>
            <a:endParaRPr lang="ru-RU" sz="1800" kern="1200" dirty="0" smtClean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</a:pPr>
            <a:endParaRPr lang="ru-RU" sz="1800" b="1" i="1" u="sng" kern="1200" dirty="0" smtClean="0">
              <a:solidFill>
                <a:schemeClr val="bg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</a:pPr>
            <a:endParaRPr lang="ru-RU" sz="1800" b="1" i="1" u="sng" kern="1200" dirty="0">
              <a:solidFill>
                <a:schemeClr val="bg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</a:pPr>
            <a:r>
              <a:rPr lang="ru-RU" sz="1800" b="1" i="1" u="sng" kern="12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sz="1800" kern="12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это выплачиваемые из бюджета денежные средства  (содержание муниципальных  бюджетных учреждений , благоустройство  территории,                                                                                ремонт дорог и прочее)</a:t>
            </a:r>
            <a:r>
              <a:rPr lang="ru-RU" sz="1600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kern="12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1800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расходная часть бюджета </a:t>
            </a:r>
            <a:r>
              <a:rPr lang="ru-RU" sz="1800" kern="12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превышает </a:t>
            </a:r>
            <a:r>
              <a:rPr lang="ru-RU" sz="1800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доходную, то </a:t>
            </a:r>
            <a:r>
              <a:rPr lang="ru-RU" sz="1800" kern="12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  формируется с дефицитом</a:t>
            </a:r>
            <a:endParaRPr lang="ru-RU" dirty="0">
              <a:solidFill>
                <a:schemeClr val="bg2"/>
              </a:solidFill>
            </a:endParaRPr>
          </a:p>
        </p:txBody>
      </p:sp>
      <p:pic>
        <p:nvPicPr>
          <p:cNvPr id="24578" name="Picture 2" descr="C:\Program Files (x86)\Microsoft Office\MEDIA\CAGCAT10\j030084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458" y="2996952"/>
            <a:ext cx="1815084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9567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 eaLnBrk="1" hangingPunct="1">
              <a:spcBef>
                <a:spcPct val="50000"/>
              </a:spcBef>
              <a:defRPr/>
            </a:pPr>
            <a:r>
              <a:rPr lang="ru-RU" altLang="ru-RU" sz="1800" b="1" kern="1200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+mn-ea"/>
                <a:cs typeface="+mn-cs"/>
              </a:rPr>
              <a:t>Муниципальный долг</a:t>
            </a:r>
            <a:r>
              <a:rPr lang="ru-RU" altLang="ru-RU" sz="1800" b="1" kern="1200" dirty="0">
                <a:solidFill>
                  <a:srgbClr val="5D93FF">
                    <a:lumMod val="50000"/>
                  </a:srgbClr>
                </a:solidFill>
                <a:effectLst/>
                <a:latin typeface="Times New Roman" pitchFamily="18" charset="0"/>
                <a:ea typeface="+mn-ea"/>
                <a:cs typeface="+mn-cs"/>
              </a:rPr>
              <a:t/>
            </a:r>
            <a:br>
              <a:rPr lang="ru-RU" altLang="ru-RU" sz="1800" b="1" kern="1200" dirty="0">
                <a:solidFill>
                  <a:srgbClr val="5D93FF">
                    <a:lumMod val="50000"/>
                  </a:srgbClr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07024"/>
          </a:xfrm>
        </p:spPr>
        <p:txBody>
          <a:bodyPr/>
          <a:lstStyle/>
          <a:p>
            <a:pPr marL="0" lvl="0" indent="0" algn="just"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None/>
            </a:pPr>
            <a:r>
              <a:rPr lang="ru-RU" altLang="ru-RU" sz="1600" kern="1200" dirty="0">
                <a:solidFill>
                  <a:schemeClr val="bg2"/>
                </a:solidFill>
                <a:effectLst/>
                <a:latin typeface="Times New Roman" pitchFamily="18" charset="0"/>
              </a:rPr>
              <a:t>Учет и регистрация муниципальных долговых обязательств осуществляется в</a:t>
            </a:r>
            <a:r>
              <a:rPr lang="ru-RU" altLang="ru-RU" sz="1600" b="1" kern="1200" dirty="0">
                <a:solidFill>
                  <a:schemeClr val="bg2"/>
                </a:solidFill>
                <a:effectLst/>
                <a:latin typeface="Times New Roman" pitchFamily="18" charset="0"/>
              </a:rPr>
              <a:t> </a:t>
            </a:r>
            <a:r>
              <a:rPr lang="ru-RU" altLang="ru-RU" sz="1600" b="1" i="1" kern="1200" dirty="0">
                <a:solidFill>
                  <a:schemeClr val="bg2"/>
                </a:solidFill>
                <a:effectLst/>
                <a:latin typeface="Times New Roman" pitchFamily="18" charset="0"/>
              </a:rPr>
              <a:t>муниципальной долговой книге.          </a:t>
            </a:r>
            <a:endParaRPr lang="ru-RU" altLang="ru-RU" sz="1600" b="1" i="1" kern="1200" dirty="0" smtClean="0">
              <a:solidFill>
                <a:schemeClr val="bg2"/>
              </a:solidFill>
              <a:effectLst/>
              <a:latin typeface="Times New Roman" pitchFamily="18" charset="0"/>
            </a:endParaRPr>
          </a:p>
          <a:p>
            <a:pPr marL="0" lvl="0" indent="0" algn="just"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None/>
            </a:pPr>
            <a:r>
              <a:rPr lang="ru-RU" altLang="ru-RU" sz="1600" kern="1200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В </a:t>
            </a:r>
            <a:r>
              <a:rPr lang="ru-RU" altLang="ru-RU" sz="1600" kern="1200" dirty="0">
                <a:solidFill>
                  <a:schemeClr val="bg2"/>
                </a:solidFill>
                <a:effectLst/>
                <a:latin typeface="Times New Roman" pitchFamily="18" charset="0"/>
              </a:rPr>
              <a:t>муниципальную долговую книгу вносятся сведения об объеме долговых обязательств по видам этих обязательств, дате их возникновения и исполнения полностью или частично, формах обеспечения обязательств. </a:t>
            </a:r>
          </a:p>
          <a:p>
            <a:pPr marL="0" lvl="0" indent="0" algn="just"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None/>
            </a:pPr>
            <a:r>
              <a:rPr lang="ru-RU" altLang="ru-RU" sz="1600" b="1" kern="1200" dirty="0">
                <a:solidFill>
                  <a:schemeClr val="bg2"/>
                </a:solidFill>
                <a:effectLst/>
                <a:latin typeface="Times New Roman" pitchFamily="18" charset="0"/>
              </a:rPr>
              <a:t>В бюджете  </a:t>
            </a:r>
            <a:r>
              <a:rPr lang="ru-RU" altLang="ru-RU" sz="1600" b="1" kern="1200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Новицкого </a:t>
            </a:r>
            <a:r>
              <a:rPr lang="ru-RU" altLang="ru-RU" sz="1600" b="1" kern="1200" dirty="0">
                <a:solidFill>
                  <a:schemeClr val="bg2"/>
                </a:solidFill>
                <a:effectLst/>
                <a:latin typeface="Times New Roman" pitchFamily="18" charset="0"/>
              </a:rPr>
              <a:t>сельского поселения Партизанского муниципального района муниципальный долг отсутствует.</a:t>
            </a:r>
          </a:p>
          <a:p>
            <a:pPr>
              <a:lnSpc>
                <a:spcPct val="20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4089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i="1" dirty="0" smtClean="0">
                <a:solidFill>
                  <a:schemeClr val="accent1"/>
                </a:solidFill>
              </a:rPr>
              <a:t>КАКИЕ БЫВАЮТ БЮДЖЕТЫ</a:t>
            </a:r>
            <a:endParaRPr lang="ru-RU" sz="4000" i="1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340768"/>
            <a:ext cx="8075240" cy="5112568"/>
          </a:xfrm>
        </p:spPr>
        <p:txBody>
          <a:bodyPr/>
          <a:lstStyle/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ru-RU" sz="1800" b="1" kern="1200" spc="50" dirty="0">
                <a:ln w="11430"/>
                <a:gradFill>
                  <a:gsLst>
                    <a:gs pos="25000">
                      <a:srgbClr val="FFFF00">
                        <a:satMod val="155000"/>
                      </a:srgbClr>
                    </a:gs>
                    <a:gs pos="100000">
                      <a:srgbClr val="FFFF00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Бюджеты </a:t>
            </a:r>
            <a:r>
              <a:rPr lang="ru-RU" sz="1800" b="1" kern="1200" spc="50" dirty="0" smtClean="0">
                <a:ln w="11430"/>
                <a:gradFill>
                  <a:gsLst>
                    <a:gs pos="25000">
                      <a:srgbClr val="FFFF00">
                        <a:satMod val="155000"/>
                      </a:srgbClr>
                    </a:gs>
                    <a:gs pos="100000">
                      <a:srgbClr val="FFFF00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семей</a:t>
            </a: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endParaRPr lang="ru-RU" sz="1800" b="1" kern="1200" spc="50" dirty="0">
              <a:ln w="11430"/>
              <a:gradFill>
                <a:gsLst>
                  <a:gs pos="25000">
                    <a:srgbClr val="FFFF00">
                      <a:satMod val="155000"/>
                    </a:srgbClr>
                  </a:gs>
                  <a:gs pos="100000">
                    <a:srgbClr val="FFFF00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endParaRPr lang="ru-RU" sz="1800" b="1" kern="1200" spc="50" dirty="0" smtClean="0">
              <a:ln w="11430"/>
              <a:gradFill>
                <a:gsLst>
                  <a:gs pos="25000">
                    <a:srgbClr val="FFFF00">
                      <a:satMod val="155000"/>
                    </a:srgbClr>
                  </a:gs>
                  <a:gs pos="100000">
                    <a:srgbClr val="FFFF00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endParaRPr lang="ru-RU" sz="1800" b="1" kern="1200" spc="50" dirty="0" smtClean="0">
              <a:ln w="11430"/>
              <a:gradFill>
                <a:gsLst>
                  <a:gs pos="25000">
                    <a:srgbClr val="FFFF00">
                      <a:satMod val="155000"/>
                    </a:srgbClr>
                  </a:gs>
                  <a:gs pos="100000">
                    <a:srgbClr val="FFFF00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ru-RU" sz="1800" b="1" kern="1200" spc="50" dirty="0" smtClean="0">
                <a:ln w="11430"/>
                <a:solidFill>
                  <a:schemeClr val="bg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Бюджеты </a:t>
            </a:r>
            <a:r>
              <a:rPr lang="ru-RU" sz="1800" b="1" kern="1200" spc="50" dirty="0">
                <a:ln w="11430"/>
                <a:solidFill>
                  <a:schemeClr val="bg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публично-правовых </a:t>
            </a:r>
            <a:r>
              <a:rPr lang="ru-RU" sz="1800" b="1" kern="1200" spc="50" dirty="0" smtClean="0">
                <a:ln w="11430"/>
                <a:solidFill>
                  <a:schemeClr val="bg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образований</a:t>
            </a: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endParaRPr lang="ru-RU" sz="1800" b="1" kern="1200" spc="50" dirty="0">
              <a:ln w="11430"/>
              <a:gradFill>
                <a:gsLst>
                  <a:gs pos="25000">
                    <a:srgbClr val="FFFF00">
                      <a:satMod val="155000"/>
                    </a:srgbClr>
                  </a:gs>
                  <a:gs pos="100000">
                    <a:srgbClr val="FFFF00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endParaRPr lang="ru-RU" sz="1800" b="1" kern="1200" spc="50" dirty="0" smtClean="0">
              <a:ln w="11430"/>
              <a:gradFill>
                <a:gsLst>
                  <a:gs pos="25000">
                    <a:srgbClr val="FFFF00">
                      <a:satMod val="155000"/>
                    </a:srgbClr>
                  </a:gs>
                  <a:gs pos="100000">
                    <a:srgbClr val="FFFF00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ru-RU" sz="1800" b="1" kern="1200" spc="50" dirty="0" smtClean="0">
                <a:ln w="11430"/>
                <a:solidFill>
                  <a:schemeClr val="tx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Бюджеты организаций</a:t>
            </a: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endParaRPr lang="ru-RU" sz="1800" b="1" kern="1200" spc="50" dirty="0">
              <a:ln w="11430"/>
              <a:gradFill>
                <a:gsLst>
                  <a:gs pos="25000">
                    <a:srgbClr val="FFFF00">
                      <a:satMod val="155000"/>
                    </a:srgbClr>
                  </a:gs>
                  <a:gs pos="100000">
                    <a:srgbClr val="FFFF00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ru-RU" sz="1800" b="1" kern="1200" dirty="0">
                <a:solidFill>
                  <a:schemeClr val="accent1">
                    <a:lumMod val="50000"/>
                  </a:schemeClr>
                </a:solidFill>
                <a:effectLst/>
              </a:rPr>
              <a:t>Российской Федерации </a:t>
            </a:r>
            <a:r>
              <a:rPr lang="ru-RU" sz="1400" kern="1200" dirty="0">
                <a:solidFill>
                  <a:schemeClr val="accent1">
                    <a:lumMod val="50000"/>
                  </a:schemeClr>
                </a:solidFill>
                <a:effectLst/>
              </a:rPr>
              <a:t>(федеральный бюджет, бюджеты государственных внебюджетных фондов РФ</a:t>
            </a:r>
            <a:r>
              <a:rPr lang="ru-RU" sz="1400" kern="12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)</a:t>
            </a: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endParaRPr lang="ru-RU" sz="1400" kern="1200" dirty="0">
              <a:solidFill>
                <a:schemeClr val="accent5">
                  <a:lumMod val="60000"/>
                  <a:lumOff val="40000"/>
                </a:schemeClr>
              </a:solidFill>
              <a:effectLst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ru-RU" sz="1800" b="1" kern="1200" dirty="0">
                <a:solidFill>
                  <a:srgbClr val="7030A0"/>
                </a:solidFill>
                <a:effectLst/>
              </a:rPr>
              <a:t>Субъектов Российской Федерации</a:t>
            </a: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ru-RU" sz="1400" kern="1200" dirty="0">
                <a:solidFill>
                  <a:srgbClr val="7030A0"/>
                </a:solidFill>
                <a:effectLst/>
              </a:rPr>
              <a:t>(региональные бюджеты, бюджеты территориальных фондов обязательного медицинского страхования</a:t>
            </a:r>
            <a:r>
              <a:rPr lang="ru-RU" sz="1400" kern="1200" dirty="0" smtClean="0">
                <a:solidFill>
                  <a:srgbClr val="7030A0"/>
                </a:solidFill>
                <a:effectLst/>
              </a:rPr>
              <a:t>)</a:t>
            </a: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endParaRPr lang="ru-RU" sz="1400" kern="1200" dirty="0">
              <a:solidFill>
                <a:srgbClr val="FFFF00"/>
              </a:solidFill>
              <a:effectLst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ru-RU" sz="1800" b="1" kern="1200" dirty="0">
                <a:solidFill>
                  <a:schemeClr val="accent5">
                    <a:lumMod val="50000"/>
                  </a:schemeClr>
                </a:solidFill>
                <a:effectLst/>
              </a:rPr>
              <a:t>Муниципальных образований</a:t>
            </a: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ru-RU" sz="1400" kern="1200" dirty="0">
                <a:solidFill>
                  <a:schemeClr val="accent5">
                    <a:lumMod val="50000"/>
                  </a:schemeClr>
                </a:solidFill>
                <a:effectLst/>
              </a:rPr>
              <a:t> (местные бюджеты муниципальных районов, городских округов, городских и сельских поселений</a:t>
            </a:r>
            <a:endParaRPr lang="ru-RU" sz="1400" kern="1200" dirty="0" smtClean="0">
              <a:solidFill>
                <a:schemeClr val="accent5">
                  <a:lumMod val="50000"/>
                </a:schemeClr>
              </a:solidFill>
              <a:effectLst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endParaRPr lang="ru-RU" sz="1400" kern="1200" dirty="0">
              <a:solidFill>
                <a:schemeClr val="accent5">
                  <a:lumMod val="60000"/>
                  <a:lumOff val="40000"/>
                </a:schemeClr>
              </a:solidFill>
              <a:effectLst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endParaRPr lang="ru-RU" sz="1800" b="1" kern="1200" spc="50" dirty="0">
              <a:ln w="11430"/>
              <a:gradFill>
                <a:gsLst>
                  <a:gs pos="25000">
                    <a:srgbClr val="FFFF00">
                      <a:satMod val="155000"/>
                    </a:srgbClr>
                  </a:gs>
                  <a:gs pos="100000">
                    <a:srgbClr val="FFFF00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endParaRPr lang="ru-RU" sz="1800" b="1" kern="1200" spc="50" dirty="0">
              <a:ln w="11430"/>
              <a:gradFill>
                <a:gsLst>
                  <a:gs pos="25000">
                    <a:srgbClr val="FFFF00">
                      <a:satMod val="155000"/>
                    </a:srgbClr>
                  </a:gs>
                  <a:gs pos="100000">
                    <a:srgbClr val="FFFF00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ru-RU" dirty="0"/>
          </a:p>
        </p:txBody>
      </p:sp>
      <p:pic>
        <p:nvPicPr>
          <p:cNvPr id="25602" name="Picture 2" descr="C:\Users\Ольга\AppData\Local\Microsoft\Windows\Temporary Internet Files\Content.IE5\0KX5WSQU\momdadme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412775"/>
            <a:ext cx="1296144" cy="936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8" name="Picture 8" descr="C:\Program Files (x86)\Microsoft Office\MEDIA\CAGCAT10\j0217698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39" y="2852936"/>
            <a:ext cx="1368153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1589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87424"/>
            <a:ext cx="8229600" cy="5904656"/>
          </a:xfrm>
        </p:spPr>
        <p:txBody>
          <a:bodyPr/>
          <a:lstStyle/>
          <a:p>
            <a:pPr lvl="0" eaLnBrk="1" hangingPunct="1">
              <a:defRPr/>
            </a:pPr>
            <a:r>
              <a:rPr lang="ru-RU" sz="2900" i="1" u="sng" dirty="0" smtClean="0">
                <a:solidFill>
                  <a:schemeClr val="accent5">
                    <a:lumMod val="60000"/>
                    <a:lumOff val="40000"/>
                  </a:schemeClr>
                </a:solidFill>
                <a:ea typeface="+mn-ea"/>
                <a:cs typeface="+mn-cs"/>
              </a:rPr>
              <a:t>Новицкое </a:t>
            </a:r>
            <a:r>
              <a:rPr lang="ru-RU" sz="2900" i="1" u="sng" dirty="0">
                <a:solidFill>
                  <a:schemeClr val="accent5">
                    <a:lumMod val="60000"/>
                    <a:lumOff val="40000"/>
                  </a:schemeClr>
                </a:solidFill>
                <a:ea typeface="+mn-ea"/>
                <a:cs typeface="+mn-cs"/>
              </a:rPr>
              <a:t>сельское поселение Партизанского муниципального </a:t>
            </a:r>
            <a:r>
              <a:rPr lang="ru-RU" sz="2900" i="1" u="sng" dirty="0" smtClean="0">
                <a:solidFill>
                  <a:schemeClr val="accent5">
                    <a:lumMod val="60000"/>
                    <a:lumOff val="40000"/>
                  </a:schemeClr>
                </a:solidFill>
                <a:ea typeface="+mn-ea"/>
                <a:cs typeface="+mn-cs"/>
              </a:rPr>
              <a:t>района</a:t>
            </a:r>
            <a:r>
              <a:rPr lang="ru-RU" sz="2900" i="1" dirty="0" smtClean="0">
                <a:solidFill>
                  <a:srgbClr val="00B050"/>
                </a:solidFill>
                <a:ea typeface="+mn-ea"/>
                <a:cs typeface="+mn-cs"/>
              </a:rPr>
              <a:t/>
            </a:r>
            <a:br>
              <a:rPr lang="ru-RU" sz="2900" i="1" dirty="0" smtClean="0">
                <a:solidFill>
                  <a:srgbClr val="00B050"/>
                </a:solidFill>
                <a:ea typeface="+mn-ea"/>
                <a:cs typeface="+mn-cs"/>
              </a:rPr>
            </a:br>
            <a:r>
              <a:rPr lang="ru-RU" sz="2900" i="1" dirty="0" smtClean="0">
                <a:solidFill>
                  <a:srgbClr val="00B050"/>
                </a:solidFill>
                <a:ea typeface="+mn-ea"/>
                <a:cs typeface="+mn-cs"/>
              </a:rPr>
              <a:t>Численность населения 6 тысяч человек.</a:t>
            </a:r>
            <a:r>
              <a:rPr lang="ru-RU" sz="2900" i="1" dirty="0">
                <a:solidFill>
                  <a:srgbClr val="00B050"/>
                </a:solidFill>
                <a:ea typeface="+mn-ea"/>
                <a:cs typeface="+mn-cs"/>
              </a:rPr>
              <a:t/>
            </a:r>
            <a:br>
              <a:rPr lang="ru-RU" sz="2900" i="1" dirty="0">
                <a:solidFill>
                  <a:srgbClr val="00B050"/>
                </a:solidFill>
                <a:ea typeface="+mn-ea"/>
                <a:cs typeface="+mn-cs"/>
              </a:rPr>
            </a:br>
            <a:r>
              <a:rPr lang="ru-RU" sz="2900" i="1" dirty="0" smtClean="0">
                <a:solidFill>
                  <a:srgbClr val="00B050"/>
                </a:solidFill>
                <a:ea typeface="+mn-ea"/>
                <a:cs typeface="+mn-cs"/>
              </a:rPr>
              <a:t>В состав поселения входят: село Новицкое, село </a:t>
            </a:r>
            <a:r>
              <a:rPr lang="ru-RU" sz="2900" i="1" dirty="0" err="1" smtClean="0">
                <a:solidFill>
                  <a:srgbClr val="00B050"/>
                </a:solidFill>
                <a:ea typeface="+mn-ea"/>
                <a:cs typeface="+mn-cs"/>
              </a:rPr>
              <a:t>Фроловка</a:t>
            </a:r>
            <a:r>
              <a:rPr lang="ru-RU" sz="2900" i="1" dirty="0" smtClean="0">
                <a:solidFill>
                  <a:srgbClr val="00B050"/>
                </a:solidFill>
                <a:ea typeface="+mn-ea"/>
                <a:cs typeface="+mn-cs"/>
              </a:rPr>
              <a:t>, село Николаевка, хутор Орел, ДРЖД Водопадное</a:t>
            </a:r>
            <a:r>
              <a:rPr lang="ru-RU" sz="2900" i="1" dirty="0">
                <a:solidFill>
                  <a:srgbClr val="00B050"/>
                </a:solidFill>
                <a:ea typeface="+mn-ea"/>
                <a:cs typeface="+mn-cs"/>
              </a:rPr>
              <a:t/>
            </a:r>
            <a:br>
              <a:rPr lang="ru-RU" sz="2900" i="1" dirty="0">
                <a:solidFill>
                  <a:srgbClr val="00B050"/>
                </a:solidFill>
                <a:ea typeface="+mn-ea"/>
                <a:cs typeface="+mn-cs"/>
              </a:rPr>
            </a:br>
            <a:endParaRPr lang="ru-RU" i="1" dirty="0">
              <a:solidFill>
                <a:srgbClr val="00B050"/>
              </a:solidFill>
            </a:endParaRPr>
          </a:p>
        </p:txBody>
      </p:sp>
      <p:pic>
        <p:nvPicPr>
          <p:cNvPr id="24580" name="Picture 4" descr="C:\Users\Ольга\AppData\Local\Microsoft\Windows\Temporary Internet Files\Content.IE5\YFV61DG8\1280px-Село_Ямна_от_превала_към_с.Черни_Вит,village_Yamna_-_panoramio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901008"/>
            <a:ext cx="8928992" cy="29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6950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параметры бюджета Новицкого сельского поселения на 2021 год и плановый период 2022и 2023 годов </a:t>
            </a:r>
            <a:r>
              <a:rPr lang="ru-RU" sz="24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(в рублях)</a:t>
            </a:r>
            <a:r>
              <a:rPr lang="ru-RU" sz="40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33942" name="Group 15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463444227"/>
              </p:ext>
            </p:extLst>
          </p:nvPr>
        </p:nvGraphicFramePr>
        <p:xfrm>
          <a:off x="285720" y="1714488"/>
          <a:ext cx="8602942" cy="5433687"/>
        </p:xfrm>
        <a:graphic>
          <a:graphicData uri="http://schemas.openxmlformats.org/drawingml/2006/table">
            <a:tbl>
              <a:tblPr/>
              <a:tblGrid>
                <a:gridCol w="2289787"/>
                <a:gridCol w="1276413"/>
                <a:gridCol w="1296144"/>
                <a:gridCol w="1292325"/>
                <a:gridCol w="1227955"/>
                <a:gridCol w="1220318"/>
              </a:tblGrid>
              <a:tr h="458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2021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985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I.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Доходы, всего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из них: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16135784,75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16506655,00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15667397,53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14715941,78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15501240,78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25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6784054,75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7736570,6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7148474,24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6600248,49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7515295,00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58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9351730,00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8770084,40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8518923,90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8115693,29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8483077,28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90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II.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Расходы, всего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16191186,31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16270694,73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16222025,00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16092569,53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15501240,78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90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в том числе условно-утвержденные расходы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402315,00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775062,00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25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III.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Дефицит (-),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профицит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(+)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-55401,56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-286201,35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кеан">
  <a:themeElements>
    <a:clrScheme name="Другая 5">
      <a:dk1>
        <a:srgbClr val="000066"/>
      </a:dk1>
      <a:lt1>
        <a:srgbClr val="FFFFFF"/>
      </a:lt1>
      <a:dk2>
        <a:srgbClr val="5D93FF"/>
      </a:dk2>
      <a:lt2>
        <a:srgbClr val="FFFFFF"/>
      </a:lt2>
      <a:accent1>
        <a:srgbClr val="92D050"/>
      </a:accent1>
      <a:accent2>
        <a:srgbClr val="FFFF00"/>
      </a:accent2>
      <a:accent3>
        <a:srgbClr val="FF0000"/>
      </a:accent3>
      <a:accent4>
        <a:srgbClr val="0070C0"/>
      </a:accent4>
      <a:accent5>
        <a:srgbClr val="FFC000"/>
      </a:accent5>
      <a:accent6>
        <a:srgbClr val="C00000"/>
      </a:accent6>
      <a:hlink>
        <a:srgbClr val="FFFF00"/>
      </a:hlink>
      <a:folHlink>
        <a:srgbClr val="FF9900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2488</TotalTime>
  <Words>991</Words>
  <Application>Microsoft Office PowerPoint</Application>
  <PresentationFormat>Экран (4:3)</PresentationFormat>
  <Paragraphs>159</Paragraphs>
  <Slides>22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3" baseType="lpstr">
      <vt:lpstr>Arial</vt:lpstr>
      <vt:lpstr>Brush Script MT</vt:lpstr>
      <vt:lpstr>Calibri</vt:lpstr>
      <vt:lpstr>Century Schoolbook</vt:lpstr>
      <vt:lpstr>Comic Sans MS</vt:lpstr>
      <vt:lpstr>Georgia</vt:lpstr>
      <vt:lpstr>Tahoma</vt:lpstr>
      <vt:lpstr>Times New Roman</vt:lpstr>
      <vt:lpstr>Wingdings</vt:lpstr>
      <vt:lpstr>Океан</vt:lpstr>
      <vt:lpstr>Диаграмма</vt:lpstr>
      <vt:lpstr>Открытый бюджет</vt:lpstr>
      <vt:lpstr>Уважаемые жители Новицкого сельского поселения Партизанского муниципального района </vt:lpstr>
      <vt:lpstr>Основные принципы формирования бюджета на 2021 год и на плановый период 2022 и 2023 годов</vt:lpstr>
      <vt:lpstr> Основные понятия </vt:lpstr>
      <vt:lpstr>Что такое бюджет ? БЮДЖЕТ (ОТ  СТАРОНОРМАНДСКОГО   BOVGETTE -  КОШЕЛЬ ,СУМКА, КОЖАННЫЙ МЕШОК ) – ФОРМА ОБРАЗОВАНИЯ   И  РАСХОДОВАНИЯ  ДЕНЕЖНЫХ  СРЕДСТВ,  ПРЕДНАЗНАЧЕННЫХ  ДЛЯ  ФИНАНСОВОГО  ОБЕСПЕЧЕНИЯ  ДЕЯТЕЛЬНОСТИ </vt:lpstr>
      <vt:lpstr>Муниципальный долг </vt:lpstr>
      <vt:lpstr>КАКИЕ БЫВАЮТ БЮДЖЕТЫ</vt:lpstr>
      <vt:lpstr>Новицкое сельское поселение Партизанского муниципального района Численность населения 6 тысяч человек. В состав поселения входят: село Новицкое, село Фроловка, село Николаевка, хутор Орел, ДРЖД Водопадное </vt:lpstr>
      <vt:lpstr>Основные параметры бюджета Новицкого сельского поселения на 2021 год и плановый период 2022и 2023 годов (в рублях) </vt:lpstr>
      <vt:lpstr>Этапы составления и утверждения бюджета Владимиро-Александровского сельского поселения Партизанского муниципального района </vt:lpstr>
      <vt:lpstr>Динамика налоговых и неналоговых доходов  бюджета Новицкого сельского поселения за 2018 – 2023 годы</vt:lpstr>
      <vt:lpstr>  Налоговые доходы   бюджета Новицкого сельского поселения Партизанского муниципального района </vt:lpstr>
      <vt:lpstr> Неналоговые доходы      бюджета Новицкого сельского поселения Партизанского муниципального района </vt:lpstr>
      <vt:lpstr>Структура налоговых и неналоговых доходов бюджета Новицкого сельского поселения в 2021 году</vt:lpstr>
      <vt:lpstr>Динамика поступлений налога  на доходы физических лиц в бюджет  Новицкого сельского поселения (в рублях)  НДФЛ</vt:lpstr>
      <vt:lpstr>Динамика поступлений неналоговых доходов бюджета Новицкого сельского поселения  за 2019-2024 годы (в рублях)</vt:lpstr>
      <vt:lpstr>Динамика поступлений безвозмездных поступлений в бюджет Новицкого сельского поселения в 2019– 2024 годах (в рублях)</vt:lpstr>
      <vt:lpstr>Динамика доходов и расходов бюджета Новицкого сельского поселения в 2019 – 2024 годах (в рублях)</vt:lpstr>
      <vt:lpstr>Динамика расходов бюджета Новицкого сельского поселения за  2019-2024 годы (в рублях)  </vt:lpstr>
      <vt:lpstr>Расходы бюджета Новицкого сельского поселения в 2021 году 16 191 186,31рубля</vt:lpstr>
      <vt:lpstr>Муниципальные целевые программы Новицкого сельского поселения на 2021 год                                                                                             </vt:lpstr>
      <vt:lpstr>КОНТАКТНАЯ ИНФОРМАЦИЯ </vt:lpstr>
    </vt:vector>
  </TitlesOfParts>
  <Company>MoBIL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Admin</dc:creator>
  <cp:lastModifiedBy>Юлия</cp:lastModifiedBy>
  <cp:revision>302</cp:revision>
  <dcterms:created xsi:type="dcterms:W3CDTF">2013-09-17T11:29:55Z</dcterms:created>
  <dcterms:modified xsi:type="dcterms:W3CDTF">2022-06-29T08:43:38Z</dcterms:modified>
</cp:coreProperties>
</file>