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4"/>
  </p:notesMasterIdLst>
  <p:sldIdLst>
    <p:sldId id="256" r:id="rId2"/>
    <p:sldId id="257" r:id="rId3"/>
    <p:sldId id="258" r:id="rId4"/>
    <p:sldId id="278" r:id="rId5"/>
    <p:sldId id="279" r:id="rId6"/>
    <p:sldId id="263" r:id="rId7"/>
    <p:sldId id="281" r:id="rId8"/>
    <p:sldId id="285" r:id="rId9"/>
    <p:sldId id="284" r:id="rId10"/>
    <p:sldId id="273" r:id="rId11"/>
    <p:sldId id="269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10" autoAdjust="0"/>
  </p:normalViewPr>
  <p:slideViewPr>
    <p:cSldViewPr>
      <p:cViewPr>
        <p:scale>
          <a:sx n="106" d="100"/>
          <a:sy n="106" d="100"/>
        </p:scale>
        <p:origin x="-108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75905865547349E-2"/>
          <c:y val="3.3809681089880285E-2"/>
          <c:w val="0.96384818826890528"/>
          <c:h val="0.787667435525640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рубли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2020г.План</c:v>
                </c:pt>
                <c:pt idx="4">
                  <c:v>2021Прогноз</c:v>
                </c:pt>
                <c:pt idx="5">
                  <c:v>2022 г. Прогноз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7382665.2300000004</c:v>
                </c:pt>
                <c:pt idx="1">
                  <c:v>7804655</c:v>
                </c:pt>
                <c:pt idx="2">
                  <c:v>7088927.1100000003</c:v>
                </c:pt>
                <c:pt idx="3">
                  <c:v>7572805</c:v>
                </c:pt>
                <c:pt idx="4">
                  <c:v>7605250</c:v>
                </c:pt>
                <c:pt idx="5">
                  <c:v>7317750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432641695952135E-3"/>
                  <c:y val="-2.8809526834146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0166668783902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9297925087856409E-3"/>
                  <c:y val="-2.8809526834146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432641695952135E-3"/>
                  <c:y val="-3.1690479517560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573056678380854E-3"/>
                  <c:y val="-3.1690479517560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2020г.План</c:v>
                </c:pt>
                <c:pt idx="4">
                  <c:v>2021Прогноз</c:v>
                </c:pt>
                <c:pt idx="5">
                  <c:v>2022 г. Прогноз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 formatCode="0.0">
                  <c:v>90</c:v>
                </c:pt>
                <c:pt idx="1">
                  <c:v>110</c:v>
                </c:pt>
                <c:pt idx="2">
                  <c:v>93</c:v>
                </c:pt>
                <c:pt idx="3">
                  <c:v>99</c:v>
                </c:pt>
                <c:pt idx="4" formatCode="0.0">
                  <c:v>99</c:v>
                </c:pt>
                <c:pt idx="5" formatCode="0.0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3141888"/>
        <c:axId val="33143424"/>
      </c:barChart>
      <c:catAx>
        <c:axId val="331418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143424"/>
        <c:crosses val="autoZero"/>
        <c:auto val="1"/>
        <c:lblAlgn val="ctr"/>
        <c:lblOffset val="100"/>
        <c:noMultiLvlLbl val="0"/>
      </c:catAx>
      <c:valAx>
        <c:axId val="33143424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33141888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t"/>
      <c:layout>
        <c:manualLayout>
          <c:xMode val="edge"/>
          <c:yMode val="edge"/>
          <c:x val="0.56773483150719672"/>
          <c:y val="3.1690479517560655E-2"/>
          <c:w val="0.4100940412912174"/>
          <c:h val="0.16569107476321746"/>
        </c:manualLayout>
      </c:layout>
      <c:overlay val="0"/>
      <c:txPr>
        <a:bodyPr/>
        <a:lstStyle/>
        <a:p>
          <a:pPr>
            <a:defRPr sz="14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391342776289935"/>
          <c:w val="0.73755301830262587"/>
          <c:h val="0.50065113156157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8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-7.5617606108281873E-2"/>
                  <c:y val="-0.1759686364360551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67,4</a:t>
                    </a:r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8939884815665642E-2"/>
                  <c:y val="2.77674513879932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0,7</a:t>
                    </a:r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26,4</a:t>
                    </a:r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0,4</a:t>
                    </a:r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3,4</a:t>
                    </a:r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1,7</a:t>
                    </a:r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ru-RU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0,4</a:t>
                    </a:r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</a:t>
                    </a:r>
                    <a:r>
                      <a:rPr lang="ru-RU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,1</a:t>
                    </a:r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0,3</a:t>
                    </a:r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НДФЛ - 4338024.07 руб. (59.7%)</c:v>
                </c:pt>
                <c:pt idx="1">
                  <c:v>Налоги на совокупный доход - 140115.04 руб. (0,7%)</c:v>
                </c:pt>
                <c:pt idx="2">
                  <c:v>Налоги на имущество  - 2295713.96 руб. (31.5%)</c:v>
                </c:pt>
                <c:pt idx="3">
                  <c:v>Госпошлина - 12880,00 руб. (0,1%)</c:v>
                </c:pt>
                <c:pt idx="4">
                  <c:v>Доходы от использования имущества, находящегося в государственной и муниципальной собственности - 180000,00 руб. ( 2,4%)</c:v>
                </c:pt>
                <c:pt idx="5">
                  <c:v>Доходы от оказания платных услуг - 251677.05руб. (3,7%)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 formatCode="0.00%">
                  <c:v>0.67400000000000004</c:v>
                </c:pt>
                <c:pt idx="1">
                  <c:v>7.0000000000000001E-3</c:v>
                </c:pt>
                <c:pt idx="2">
                  <c:v>0.26400000000000001</c:v>
                </c:pt>
                <c:pt idx="3">
                  <c:v>4.0000000000000001E-3</c:v>
                </c:pt>
                <c:pt idx="4">
                  <c:v>3.4000000000000002E-2</c:v>
                </c:pt>
                <c:pt idx="5">
                  <c:v>1.7000000000000001E-2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5649529084581995"/>
          <c:y val="2.7588594102071939E-2"/>
          <c:w val="0.44350470915418"/>
          <c:h val="0.97241140589792807"/>
        </c:manualLayout>
      </c:layout>
      <c:overlay val="0"/>
      <c:spPr>
        <a:ln w="9525"/>
      </c:spPr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0833333333333333E-3"/>
                  <c:y val="-0.1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833333333333333E-3"/>
                  <c:y val="-0.212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3333333333332E-3"/>
                  <c:y val="-0.1843749999999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3333333333332E-3"/>
                  <c:y val="-0.212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833333333333332E-2"/>
                  <c:y val="-0.2218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2017 г.</c:v>
                </c:pt>
                <c:pt idx="1">
                  <c:v>2018 г.</c:v>
                </c:pt>
                <c:pt idx="2">
                  <c:v>2019 г. </c:v>
                </c:pt>
                <c:pt idx="3">
                  <c:v>2020 г. План</c:v>
                </c:pt>
                <c:pt idx="4">
                  <c:v>2021г. Прогноз</c:v>
                </c:pt>
                <c:pt idx="5">
                  <c:v>2022г.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0">
                  <c:v>4270308.3</c:v>
                </c:pt>
                <c:pt idx="1">
                  <c:v>4276598.1100000003</c:v>
                </c:pt>
                <c:pt idx="2">
                  <c:v>4338024.07</c:v>
                </c:pt>
                <c:pt idx="3" formatCode="0.00">
                  <c:v>4473000</c:v>
                </c:pt>
                <c:pt idx="4" formatCode="0.00">
                  <c:v>4473000</c:v>
                </c:pt>
                <c:pt idx="5" formatCode="0.00">
                  <c:v>4473000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4475520"/>
        <c:axId val="33717248"/>
        <c:axId val="0"/>
      </c:bar3DChart>
      <c:catAx>
        <c:axId val="44755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717248"/>
        <c:crosses val="autoZero"/>
        <c:auto val="1"/>
        <c:lblAlgn val="ctr"/>
        <c:lblOffset val="100"/>
        <c:noMultiLvlLbl val="0"/>
      </c:catAx>
      <c:valAx>
        <c:axId val="33717248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4755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4588977120821696"/>
          <c:y val="1.6704162500462923E-2"/>
          <c:w val="0.12037248997423225"/>
          <c:h val="8.0872958560159983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2017 г.</c:v>
                </c:pt>
                <c:pt idx="1">
                  <c:v>2018 г.</c:v>
                </c:pt>
                <c:pt idx="2">
                  <c:v>2019 г. </c:v>
                </c:pt>
                <c:pt idx="3">
                  <c:v>2020 г. План</c:v>
                </c:pt>
                <c:pt idx="4">
                  <c:v>2021г. Прогноз</c:v>
                </c:pt>
                <c:pt idx="5">
                  <c:v>2022г. Прогноз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84233.58</c:v>
                </c:pt>
                <c:pt idx="1">
                  <c:v>27800</c:v>
                </c:pt>
                <c:pt idx="2" formatCode="General">
                  <c:v>24567.56</c:v>
                </c:pt>
                <c:pt idx="3">
                  <c:v>24000</c:v>
                </c:pt>
                <c:pt idx="4">
                  <c:v>24000</c:v>
                </c:pt>
                <c:pt idx="5">
                  <c:v>24000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имущества, находящегося в оперативном управлении органов управления поселений и созданных ими учреждений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2017 г.</c:v>
                </c:pt>
                <c:pt idx="1">
                  <c:v>2018 г.</c:v>
                </c:pt>
                <c:pt idx="2">
                  <c:v>2019 г. </c:v>
                </c:pt>
                <c:pt idx="3">
                  <c:v>2020 г. План</c:v>
                </c:pt>
                <c:pt idx="4">
                  <c:v>2021г. Прогноз</c:v>
                </c:pt>
                <c:pt idx="5">
                  <c:v>2022г. Прогноз</c:v>
                </c:pt>
              </c:strCache>
            </c:strRef>
          </c:cat>
          <c:val>
            <c:numRef>
              <c:f>Лист1!$C$2:$C$7</c:f>
              <c:numCache>
                <c:formatCode>0.00</c:formatCode>
                <c:ptCount val="6"/>
                <c:pt idx="0">
                  <c:v>180000</c:v>
                </c:pt>
                <c:pt idx="1">
                  <c:v>180000</c:v>
                </c:pt>
                <c:pt idx="2">
                  <c:v>180000</c:v>
                </c:pt>
                <c:pt idx="3">
                  <c:v>180000</c:v>
                </c:pt>
                <c:pt idx="4">
                  <c:v>180000</c:v>
                </c:pt>
                <c:pt idx="5">
                  <c:v>180000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03619200"/>
        <c:axId val="103660928"/>
        <c:axId val="0"/>
      </c:bar3DChart>
      <c:catAx>
        <c:axId val="1036192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660928"/>
        <c:crosses val="autoZero"/>
        <c:auto val="1"/>
        <c:lblAlgn val="ctr"/>
        <c:lblOffset val="100"/>
        <c:noMultiLvlLbl val="0"/>
      </c:catAx>
      <c:valAx>
        <c:axId val="103660928"/>
        <c:scaling>
          <c:orientation val="minMax"/>
        </c:scaling>
        <c:delete val="1"/>
        <c:axPos val="l"/>
        <c:numFmt formatCode="#,##0.0" sourceLinked="0"/>
        <c:majorTickMark val="none"/>
        <c:minorTickMark val="none"/>
        <c:tickLblPos val="nextTo"/>
        <c:crossAx val="10361920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1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2017 г.</c:v>
                </c:pt>
                <c:pt idx="1">
                  <c:v>2018 г.</c:v>
                </c:pt>
                <c:pt idx="2">
                  <c:v>2019 г. </c:v>
                </c:pt>
                <c:pt idx="3">
                  <c:v>2020 г. План</c:v>
                </c:pt>
                <c:pt idx="4">
                  <c:v>2021 г. Прогноз</c:v>
                </c:pt>
                <c:pt idx="5">
                  <c:v>2022 г.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3331600</c:v>
                </c:pt>
                <c:pt idx="1">
                  <c:v>3714000</c:v>
                </c:pt>
                <c:pt idx="2">
                  <c:v>10472302.6</c:v>
                </c:pt>
                <c:pt idx="3" formatCode="0.00">
                  <c:v>8861636.8599999994</c:v>
                </c:pt>
                <c:pt idx="4" formatCode="0.00">
                  <c:v>5657780</c:v>
                </c:pt>
                <c:pt idx="5" formatCode="0.00">
                  <c:v>5657780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270336"/>
        <c:axId val="6281472"/>
        <c:axId val="0"/>
      </c:bar3DChart>
      <c:catAx>
        <c:axId val="6270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6281472"/>
        <c:crosses val="autoZero"/>
        <c:auto val="1"/>
        <c:lblAlgn val="ctr"/>
        <c:lblOffset val="100"/>
        <c:noMultiLvlLbl val="0"/>
      </c:catAx>
      <c:valAx>
        <c:axId val="628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62703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19286381658865"/>
          <c:y val="3.5909851824373555E-2"/>
          <c:w val="0.25441742811818724"/>
          <c:h val="8.2243686671349139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521495775033261"/>
          <c:y val="4.957800196850394E-2"/>
          <c:w val="0.7733306262573213"/>
          <c:h val="0.79507733267732161"/>
        </c:manualLayout>
      </c:layout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6236868998026849E-2"/>
                  <c:y val="4.1402145793324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236754226573539E-2"/>
                  <c:y val="-9.7806592918247179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067373597607612E-2"/>
                  <c:y val="6.3594521243671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745584742191179E-3"/>
                  <c:y val="-1.349671465075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491169484382358E-2"/>
                  <c:y val="1.62065326074880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2017 г. Факт</c:v>
                </c:pt>
                <c:pt idx="1">
                  <c:v>2018 г. Факт</c:v>
                </c:pt>
                <c:pt idx="2">
                  <c:v>2019 г. Факт</c:v>
                </c:pt>
                <c:pt idx="3">
                  <c:v>2020г. План</c:v>
                </c:pt>
                <c:pt idx="4">
                  <c:v>2021 г. Прогноз</c:v>
                </c:pt>
                <c:pt idx="5">
                  <c:v>2022г.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0">
                  <c:v>10714265.23</c:v>
                </c:pt>
                <c:pt idx="1">
                  <c:v>13983612.02</c:v>
                </c:pt>
                <c:pt idx="2">
                  <c:v>17738029.32</c:v>
                </c:pt>
                <c:pt idx="3" formatCode="0.00">
                  <c:v>16434441.859999999</c:v>
                </c:pt>
                <c:pt idx="4" formatCode="0.00">
                  <c:v>13263030</c:v>
                </c:pt>
                <c:pt idx="5" formatCode="0.00">
                  <c:v>12975530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-1.3118377113286769E-2"/>
                  <c:y val="-1.1698898535083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745584742191179E-3"/>
                  <c:y val="-1.6738021172250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2879872851593164E-3"/>
                  <c:y val="-1.6114082562254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745584742191179E-3"/>
                  <c:y val="-2.2070563588172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745584742191179E-3"/>
                  <c:y val="-6.85538908375259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2017 г. Факт</c:v>
                </c:pt>
                <c:pt idx="1">
                  <c:v>2018 г. Факт</c:v>
                </c:pt>
                <c:pt idx="2">
                  <c:v>2019 г. Факт</c:v>
                </c:pt>
                <c:pt idx="3">
                  <c:v>2020г. План</c:v>
                </c:pt>
                <c:pt idx="4">
                  <c:v>2021 г. Прогноз</c:v>
                </c:pt>
                <c:pt idx="5">
                  <c:v>2022г. Прогноз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12522787.859999999</c:v>
                </c:pt>
                <c:pt idx="1">
                  <c:v>12761098.74</c:v>
                </c:pt>
                <c:pt idx="2">
                  <c:v>19101985.32</c:v>
                </c:pt>
                <c:pt idx="3" formatCode="0.00">
                  <c:v>16434441.859999999</c:v>
                </c:pt>
                <c:pt idx="4" formatCode="0.00">
                  <c:v>13263030</c:v>
                </c:pt>
                <c:pt idx="5" formatCode="0.00">
                  <c:v>12975530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3780480"/>
        <c:axId val="33782016"/>
        <c:axId val="4559296"/>
      </c:line3DChart>
      <c:catAx>
        <c:axId val="337804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782016"/>
        <c:crosses val="autoZero"/>
        <c:auto val="1"/>
        <c:lblAlgn val="ctr"/>
        <c:lblOffset val="100"/>
        <c:noMultiLvlLbl val="0"/>
      </c:catAx>
      <c:valAx>
        <c:axId val="33782016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780480"/>
        <c:crosses val="autoZero"/>
        <c:crossBetween val="between"/>
      </c:valAx>
      <c:serAx>
        <c:axId val="4559296"/>
        <c:scaling>
          <c:orientation val="minMax"/>
        </c:scaling>
        <c:delete val="1"/>
        <c:axPos val="b"/>
        <c:majorTickMark val="none"/>
        <c:minorTickMark val="none"/>
        <c:tickLblPos val="nextTo"/>
        <c:crossAx val="33782016"/>
        <c:crosses val="autoZero"/>
      </c:serAx>
    </c:plotArea>
    <c:legend>
      <c:legendPos val="r"/>
      <c:layout>
        <c:manualLayout>
          <c:xMode val="edge"/>
          <c:yMode val="edge"/>
          <c:x val="0.84340020530317572"/>
          <c:y val="3.7569881889763755E-2"/>
          <c:w val="0.1376510277554101"/>
          <c:h val="0.13863935753170284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hPercent val="52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1755484762877922E-2"/>
                  <c:y val="-6.88839268225800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870529542585803E-3"/>
                  <c:y val="1.571445360374729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714071046462706E-2"/>
                  <c:y val="4.99034635595923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839574442507664E-3"/>
                  <c:y val="-3.0320836761076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8524012742681977E-2"/>
                  <c:y val="-7.06792247983927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8283945422852672E-2"/>
                  <c:y val="-2.371382681642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6926579311175652E-3"/>
                  <c:y val="-5.5608294792826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0440884774897183E-4"/>
                  <c:y val="-5.7971309336991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6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 План</c:v>
                </c:pt>
                <c:pt idx="4">
                  <c:v>2021 г. Прогноз</c:v>
                </c:pt>
                <c:pt idx="5">
                  <c:v>2022 г. Прогноз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 formatCode="0.00">
                  <c:v>12522787.960000001</c:v>
                </c:pt>
                <c:pt idx="1">
                  <c:v>14206320.460000001</c:v>
                </c:pt>
                <c:pt idx="2">
                  <c:v>19101985.32</c:v>
                </c:pt>
                <c:pt idx="3" formatCode="0.00">
                  <c:v>16434441.859999999</c:v>
                </c:pt>
                <c:pt idx="4" formatCode="0.00">
                  <c:v>13263030</c:v>
                </c:pt>
                <c:pt idx="5" formatCode="0.00">
                  <c:v>12975530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05899904"/>
        <c:axId val="105901440"/>
        <c:axId val="0"/>
      </c:bar3DChart>
      <c:catAx>
        <c:axId val="10589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901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9014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899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7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</c:dPt>
          <c:dPt>
            <c:idx val="3"/>
            <c:bubble3D val="0"/>
            <c:explosion val="0"/>
          </c:dPt>
          <c:dPt>
            <c:idx val="4"/>
            <c:bubble3D val="0"/>
            <c:explosion val="0"/>
          </c:dPt>
          <c:dPt>
            <c:idx val="5"/>
            <c:bubble3D val="0"/>
            <c:explosion val="0"/>
          </c:dPt>
          <c:dPt>
            <c:idx val="6"/>
            <c:bubble3D val="0"/>
            <c:explosion val="0"/>
          </c:dPt>
          <c:dPt>
            <c:idx val="7"/>
            <c:bubble3D val="0"/>
            <c:explosion val="0"/>
          </c:dPt>
          <c:dPt>
            <c:idx val="8"/>
            <c:bubble3D val="0"/>
            <c:explosion val="0"/>
          </c:dPt>
          <c:dLbls>
            <c:numFmt formatCode="0.0%" sourceLinked="0"/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 - 6583333.5(37.0%)</c:v>
                </c:pt>
                <c:pt idx="1">
                  <c:v>Национальная оборона - 277662 (1.2%)</c:v>
                </c:pt>
                <c:pt idx="2">
                  <c:v>Культура - 4045000(22%)</c:v>
                </c:pt>
                <c:pt idx="3">
                  <c:v>Благоустройство - 6958377.78 (36%)</c:v>
                </c:pt>
                <c:pt idx="4">
                  <c:v>Национальная безопасность и правоохранительная деятельность - 11500 (0.01%)</c:v>
                </c:pt>
                <c:pt idx="5">
                  <c:v>Социальная политика - 1700.00 (0,1%)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 formatCode="#,##0.00">
                  <c:v>6583333.5</c:v>
                </c:pt>
                <c:pt idx="1">
                  <c:v>277662</c:v>
                </c:pt>
                <c:pt idx="2">
                  <c:v>4045000</c:v>
                </c:pt>
                <c:pt idx="3">
                  <c:v>6598377.7800000003</c:v>
                </c:pt>
                <c:pt idx="4">
                  <c:v>11500</c:v>
                </c:pt>
                <c:pt idx="5">
                  <c:v>1700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721507837888478"/>
          <c:y val="7.4538738213278999E-2"/>
          <c:w val="0.38815524214051611"/>
          <c:h val="0.92191017789442953"/>
        </c:manualLayout>
      </c:layout>
      <c:overlay val="0"/>
      <c:txPr>
        <a:bodyPr/>
        <a:lstStyle/>
        <a:p>
          <a:pPr>
            <a:defRPr sz="1200" spc="-100" baseline="0">
              <a:solidFill>
                <a:schemeClr val="bg2">
                  <a:lumMod val="75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CDAFD0F-3855-498B-8F30-3C5F5CC7BD6F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Пожарная безопасность в населенных пунктах Новицкого сельского поселения на 2015 – 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gm:t>
    </dgm:pt>
    <dgm:pt modelId="{74057136-9EC2-43D8-8FBD-397FFC1628C8}" type="parTrans" cxnId="{4A0C4487-05DA-413A-BD07-62554CFAF2AC}">
      <dgm:prSet/>
      <dgm:spPr/>
      <dgm:t>
        <a:bodyPr/>
        <a:lstStyle/>
        <a:p>
          <a:endParaRPr lang="ru-RU"/>
        </a:p>
      </dgm:t>
    </dgm:pt>
    <dgm:pt modelId="{0AE358CD-881E-428F-8C14-17D562ABA764}" type="sibTrans" cxnId="{4A0C4487-05DA-413A-BD07-62554CFAF2AC}">
      <dgm:prSet/>
      <dgm:spPr/>
      <dgm:t>
        <a:bodyPr/>
        <a:lstStyle/>
        <a:p>
          <a:endParaRPr lang="ru-RU"/>
        </a:p>
      </dgm:t>
    </dgm:pt>
    <dgm:pt modelId="{70BEC784-CECD-487F-880F-F697E34105C5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Благоустройство территории Новицкого сельского поселения на 2015 – 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2022годы</a:t>
          </a:r>
          <a:endParaRPr lang="ru-RU" sz="1200" baseline="0" dirty="0" smtClean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F5869034-93EE-4445-8D4F-36CF89CA5E0C}" type="parTrans" cxnId="{683F4D88-802B-43D2-9BF8-8C5FB1E22D95}">
      <dgm:prSet/>
      <dgm:spPr/>
      <dgm:t>
        <a:bodyPr/>
        <a:lstStyle/>
        <a:p>
          <a:endParaRPr lang="ru-RU"/>
        </a:p>
      </dgm:t>
    </dgm:pt>
    <dgm:pt modelId="{E316DE1C-D2B3-44DC-999C-D9C6F35E837D}" type="sibTrans" cxnId="{683F4D88-802B-43D2-9BF8-8C5FB1E22D95}">
      <dgm:prSet/>
      <dgm:spPr/>
      <dgm:t>
        <a:bodyPr/>
        <a:lstStyle/>
        <a:p>
          <a:endParaRPr lang="ru-RU"/>
        </a:p>
      </dgm:t>
    </dgm:pt>
    <dgm:pt modelId="{73615717-B18D-4C18-AF7C-BBC472A6BA52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Доступная среда для инвалидов в Новицком сельском поселении 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2013-2022 </a:t>
          </a:r>
          <a:r>
            <a: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200" baseline="0" dirty="0" smtClean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216A82-B89F-400A-B2D7-BE06872A448D}" type="parTrans" cxnId="{824AA473-AB8E-46DA-954F-835D05D72F19}">
      <dgm:prSet/>
      <dgm:spPr/>
      <dgm:t>
        <a:bodyPr/>
        <a:lstStyle/>
        <a:p>
          <a:endParaRPr lang="ru-RU"/>
        </a:p>
      </dgm:t>
    </dgm:pt>
    <dgm:pt modelId="{EE6903CC-C3C1-42AA-9F1C-9D3C00E6BA81}" type="sibTrans" cxnId="{824AA473-AB8E-46DA-954F-835D05D72F19}">
      <dgm:prSet/>
      <dgm:spPr/>
      <dgm:t>
        <a:bodyPr/>
        <a:lstStyle/>
        <a:p>
          <a:endParaRPr lang="ru-RU"/>
        </a:p>
      </dgm:t>
    </dgm:pt>
    <dgm:pt modelId="{800F56D7-4C41-4F10-AD1B-067C3435B2FB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спорта в Новицком сельском поселении на 2015 – 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gm:t>
    </dgm:pt>
    <dgm:pt modelId="{1292FFB2-6313-418C-B13B-477A3DDA9C35}" type="parTrans" cxnId="{06905B56-3ACD-4BEC-9584-B491B8211632}">
      <dgm:prSet/>
      <dgm:spPr/>
      <dgm:t>
        <a:bodyPr/>
        <a:lstStyle/>
        <a:p>
          <a:endParaRPr lang="ru-RU"/>
        </a:p>
      </dgm:t>
    </dgm:pt>
    <dgm:pt modelId="{2AF67647-DF09-4686-8310-88D95AF0DC0A}" type="sibTrans" cxnId="{06905B56-3ACD-4BEC-9584-B491B8211632}">
      <dgm:prSet/>
      <dgm:spPr/>
      <dgm:t>
        <a:bodyPr/>
        <a:lstStyle/>
        <a:p>
          <a:endParaRPr lang="ru-RU"/>
        </a:p>
      </dgm:t>
    </dgm:pt>
    <dgm:pt modelId="{71DCD851-9FA3-4075-A76D-49263BD8C5D3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Развитие культуры в Новицком сельском поселении на 2015 </a:t>
          </a:r>
          <a:r>
            <a:rPr lang="ru-RU" sz="1200" baseline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200" baseline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gm:t>
    </dgm:pt>
    <dgm:pt modelId="{5F4A05B1-0F88-4547-8420-D1FAB17BCE88}" type="parTrans" cxnId="{B605FDF8-7284-4525-B968-5F452A740830}">
      <dgm:prSet/>
      <dgm:spPr/>
      <dgm:t>
        <a:bodyPr/>
        <a:lstStyle/>
        <a:p>
          <a:endParaRPr lang="ru-RU"/>
        </a:p>
      </dgm:t>
    </dgm:pt>
    <dgm:pt modelId="{12DC3F24-E8CD-4DF6-907A-8063D57C6951}" type="sibTrans" cxnId="{B605FDF8-7284-4525-B968-5F452A740830}">
      <dgm:prSet/>
      <dgm:spPr/>
      <dgm:t>
        <a:bodyPr/>
        <a:lstStyle/>
        <a:p>
          <a:endParaRPr lang="ru-RU"/>
        </a:p>
      </dgm:t>
    </dgm:pt>
    <dgm:pt modelId="{36F6DAE6-A5FE-47A0-8A95-883E12265DB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A72452-D170-490B-86B5-CD12395EBC55}" type="pres">
      <dgm:prSet presAssocID="{CCDAFD0F-3855-498B-8F30-3C5F5CC7BD6F}" presName="node" presStyleLbl="node1" presStyleIdx="0" presStyleCnt="5" custLinFactNeighborX="3848" custLinFactNeighborY="-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D3634-410B-4BBA-ABE7-B9A9D9E4DCB9}" type="pres">
      <dgm:prSet presAssocID="{0AE358CD-881E-428F-8C14-17D562ABA764}" presName="sibTrans" presStyleCnt="0"/>
      <dgm:spPr/>
    </dgm:pt>
    <dgm:pt modelId="{91197E02-E82E-4998-B682-BACFBF4BF4DE}" type="pres">
      <dgm:prSet presAssocID="{70BEC784-CECD-487F-880F-F697E34105C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F1980-746A-471E-9F78-56C31EE41845}" type="pres">
      <dgm:prSet presAssocID="{E316DE1C-D2B3-44DC-999C-D9C6F35E837D}" presName="sibTrans" presStyleCnt="0"/>
      <dgm:spPr/>
    </dgm:pt>
    <dgm:pt modelId="{B818DE75-D781-4F5E-BF50-FCD83EECC1EF}" type="pres">
      <dgm:prSet presAssocID="{73615717-B18D-4C18-AF7C-BBC472A6BA5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96C09-3884-4152-BA0F-0C41F7AA2B33}" type="pres">
      <dgm:prSet presAssocID="{EE6903CC-C3C1-42AA-9F1C-9D3C00E6BA81}" presName="sibTrans" presStyleCnt="0"/>
      <dgm:spPr/>
    </dgm:pt>
    <dgm:pt modelId="{E589462C-BBF9-4307-877B-0E2C90767521}" type="pres">
      <dgm:prSet presAssocID="{800F56D7-4C41-4F10-AD1B-067C3435B2F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1C707-FD09-42D6-AC65-1C08FF69100B}" type="pres">
      <dgm:prSet presAssocID="{2AF67647-DF09-4686-8310-88D95AF0DC0A}" presName="sibTrans" presStyleCnt="0"/>
      <dgm:spPr/>
    </dgm:pt>
    <dgm:pt modelId="{F4DB7166-1E01-41C3-9E2E-CE0F2FF582B0}" type="pres">
      <dgm:prSet presAssocID="{71DCD851-9FA3-4075-A76D-49263BD8C5D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905B56-3ACD-4BEC-9584-B491B8211632}" srcId="{3A004BFF-004F-454F-BE51-394B82C01312}" destId="{800F56D7-4C41-4F10-AD1B-067C3435B2FB}" srcOrd="3" destOrd="0" parTransId="{1292FFB2-6313-418C-B13B-477A3DDA9C35}" sibTransId="{2AF67647-DF09-4686-8310-88D95AF0DC0A}"/>
    <dgm:cxn modelId="{683F4D88-802B-43D2-9BF8-8C5FB1E22D95}" srcId="{3A004BFF-004F-454F-BE51-394B82C01312}" destId="{70BEC784-CECD-487F-880F-F697E34105C5}" srcOrd="1" destOrd="0" parTransId="{F5869034-93EE-4445-8D4F-36CF89CA5E0C}" sibTransId="{E316DE1C-D2B3-44DC-999C-D9C6F35E837D}"/>
    <dgm:cxn modelId="{C92F0FA5-D5CB-4B15-9A3A-825DA334B5CD}" type="presOf" srcId="{70BEC784-CECD-487F-880F-F697E34105C5}" destId="{91197E02-E82E-4998-B682-BACFBF4BF4DE}" srcOrd="0" destOrd="0" presId="urn:microsoft.com/office/officeart/2005/8/layout/default"/>
    <dgm:cxn modelId="{C8EF4FCF-520A-4648-A9EB-5AC1A5405ECE}" type="presOf" srcId="{71DCD851-9FA3-4075-A76D-49263BD8C5D3}" destId="{F4DB7166-1E01-41C3-9E2E-CE0F2FF582B0}" srcOrd="0" destOrd="0" presId="urn:microsoft.com/office/officeart/2005/8/layout/default"/>
    <dgm:cxn modelId="{4A0C4487-05DA-413A-BD07-62554CFAF2AC}" srcId="{3A004BFF-004F-454F-BE51-394B82C01312}" destId="{CCDAFD0F-3855-498B-8F30-3C5F5CC7BD6F}" srcOrd="0" destOrd="0" parTransId="{74057136-9EC2-43D8-8FBD-397FFC1628C8}" sibTransId="{0AE358CD-881E-428F-8C14-17D562ABA764}"/>
    <dgm:cxn modelId="{D22F3D2E-70D8-44C2-A1A9-92280C9BB647}" type="presOf" srcId="{800F56D7-4C41-4F10-AD1B-067C3435B2FB}" destId="{E589462C-BBF9-4307-877B-0E2C90767521}" srcOrd="0" destOrd="0" presId="urn:microsoft.com/office/officeart/2005/8/layout/default"/>
    <dgm:cxn modelId="{94FBD924-B615-47A6-98B6-386F6EF71AB5}" type="presOf" srcId="{CCDAFD0F-3855-498B-8F30-3C5F5CC7BD6F}" destId="{3AA72452-D170-490B-86B5-CD12395EBC55}" srcOrd="0" destOrd="0" presId="urn:microsoft.com/office/officeart/2005/8/layout/default"/>
    <dgm:cxn modelId="{CF0F47D6-E822-4A65-A9CE-6BB4AF0E71F8}" type="presOf" srcId="{73615717-B18D-4C18-AF7C-BBC472A6BA52}" destId="{B818DE75-D781-4F5E-BF50-FCD83EECC1EF}" srcOrd="0" destOrd="0" presId="urn:microsoft.com/office/officeart/2005/8/layout/default"/>
    <dgm:cxn modelId="{B605FDF8-7284-4525-B968-5F452A740830}" srcId="{3A004BFF-004F-454F-BE51-394B82C01312}" destId="{71DCD851-9FA3-4075-A76D-49263BD8C5D3}" srcOrd="4" destOrd="0" parTransId="{5F4A05B1-0F88-4547-8420-D1FAB17BCE88}" sibTransId="{12DC3F24-E8CD-4DF6-907A-8063D57C6951}"/>
    <dgm:cxn modelId="{824AA473-AB8E-46DA-954F-835D05D72F19}" srcId="{3A004BFF-004F-454F-BE51-394B82C01312}" destId="{73615717-B18D-4C18-AF7C-BBC472A6BA52}" srcOrd="2" destOrd="0" parTransId="{97216A82-B89F-400A-B2D7-BE06872A448D}" sibTransId="{EE6903CC-C3C1-42AA-9F1C-9D3C00E6BA81}"/>
    <dgm:cxn modelId="{B0943C75-7CC0-412F-8B64-687BA73F2670}" type="presOf" srcId="{3A004BFF-004F-454F-BE51-394B82C01312}" destId="{36F6DAE6-A5FE-47A0-8A95-883E12265DBF}" srcOrd="0" destOrd="0" presId="urn:microsoft.com/office/officeart/2005/8/layout/default"/>
    <dgm:cxn modelId="{64E11188-C384-4261-A6AD-E81F755A84C6}" type="presParOf" srcId="{36F6DAE6-A5FE-47A0-8A95-883E12265DBF}" destId="{3AA72452-D170-490B-86B5-CD12395EBC55}" srcOrd="0" destOrd="0" presId="urn:microsoft.com/office/officeart/2005/8/layout/default"/>
    <dgm:cxn modelId="{ED593499-DC5B-4F18-BD76-BCFCF3A69689}" type="presParOf" srcId="{36F6DAE6-A5FE-47A0-8A95-883E12265DBF}" destId="{09CD3634-410B-4BBA-ABE7-B9A9D9E4DCB9}" srcOrd="1" destOrd="0" presId="urn:microsoft.com/office/officeart/2005/8/layout/default"/>
    <dgm:cxn modelId="{74CE9C86-EFDE-4C40-A0DF-1101F4FCCF37}" type="presParOf" srcId="{36F6DAE6-A5FE-47A0-8A95-883E12265DBF}" destId="{91197E02-E82E-4998-B682-BACFBF4BF4DE}" srcOrd="2" destOrd="0" presId="urn:microsoft.com/office/officeart/2005/8/layout/default"/>
    <dgm:cxn modelId="{06819675-330B-425F-A2D9-B45318C9ACA3}" type="presParOf" srcId="{36F6DAE6-A5FE-47A0-8A95-883E12265DBF}" destId="{F53F1980-746A-471E-9F78-56C31EE41845}" srcOrd="3" destOrd="0" presId="urn:microsoft.com/office/officeart/2005/8/layout/default"/>
    <dgm:cxn modelId="{B3B2246D-47A1-4422-924E-8A1D43ADDC8E}" type="presParOf" srcId="{36F6DAE6-A5FE-47A0-8A95-883E12265DBF}" destId="{B818DE75-D781-4F5E-BF50-FCD83EECC1EF}" srcOrd="4" destOrd="0" presId="urn:microsoft.com/office/officeart/2005/8/layout/default"/>
    <dgm:cxn modelId="{1DC537E2-5E69-433D-919E-CC33F381A3F0}" type="presParOf" srcId="{36F6DAE6-A5FE-47A0-8A95-883E12265DBF}" destId="{B3796C09-3884-4152-BA0F-0C41F7AA2B33}" srcOrd="5" destOrd="0" presId="urn:microsoft.com/office/officeart/2005/8/layout/default"/>
    <dgm:cxn modelId="{C6EAACA2-BA92-454C-B2F1-119A07B19508}" type="presParOf" srcId="{36F6DAE6-A5FE-47A0-8A95-883E12265DBF}" destId="{E589462C-BBF9-4307-877B-0E2C90767521}" srcOrd="6" destOrd="0" presId="urn:microsoft.com/office/officeart/2005/8/layout/default"/>
    <dgm:cxn modelId="{07FB568D-9455-44C5-BA62-46F5E82CB1EF}" type="presParOf" srcId="{36F6DAE6-A5FE-47A0-8A95-883E12265DBF}" destId="{AA31C707-FD09-42D6-AC65-1C08FF69100B}" srcOrd="7" destOrd="0" presId="urn:microsoft.com/office/officeart/2005/8/layout/default"/>
    <dgm:cxn modelId="{15B96845-2B29-4C09-966A-3BD476C95EAE}" type="presParOf" srcId="{36F6DAE6-A5FE-47A0-8A95-883E12265DBF}" destId="{F4DB7166-1E01-41C3-9E2E-CE0F2FF582B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72452-D170-490B-86B5-CD12395EBC55}">
      <dsp:nvSpPr>
        <dsp:cNvPr id="0" name=""/>
        <dsp:cNvSpPr/>
      </dsp:nvSpPr>
      <dsp:spPr>
        <a:xfrm>
          <a:off x="107371" y="812162"/>
          <a:ext cx="2790309" cy="16741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Пожарная безопасность в населенных пунктах Новицкого сельского поселения на 2015 – 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sp:txBody>
      <dsp:txXfrm>
        <a:off x="107371" y="812162"/>
        <a:ext cx="2790309" cy="1674186"/>
      </dsp:txXfrm>
    </dsp:sp>
    <dsp:sp modelId="{91197E02-E82E-4998-B682-BACFBF4BF4DE}">
      <dsp:nvSpPr>
        <dsp:cNvPr id="0" name=""/>
        <dsp:cNvSpPr/>
      </dsp:nvSpPr>
      <dsp:spPr>
        <a:xfrm>
          <a:off x="3069341" y="814590"/>
          <a:ext cx="2790309" cy="1674186"/>
        </a:xfrm>
        <a:prstGeom prst="rect">
          <a:avLst/>
        </a:prstGeom>
        <a:solidFill>
          <a:schemeClr val="accent3">
            <a:hueOff val="3075001"/>
            <a:satOff val="0"/>
            <a:lumOff val="-308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Благоустройство территории Новицкого сельского поселения на 2015 – 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2022годы</a:t>
          </a:r>
          <a:endParaRPr lang="ru-RU" sz="1200" kern="1200" baseline="0" dirty="0" smtClean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69341" y="814590"/>
        <a:ext cx="2790309" cy="1674186"/>
      </dsp:txXfrm>
    </dsp:sp>
    <dsp:sp modelId="{B818DE75-D781-4F5E-BF50-FCD83EECC1EF}">
      <dsp:nvSpPr>
        <dsp:cNvPr id="0" name=""/>
        <dsp:cNvSpPr/>
      </dsp:nvSpPr>
      <dsp:spPr>
        <a:xfrm>
          <a:off x="6138681" y="814590"/>
          <a:ext cx="2790309" cy="1674186"/>
        </a:xfrm>
        <a:prstGeom prst="rect">
          <a:avLst/>
        </a:prstGeom>
        <a:solidFill>
          <a:schemeClr val="accent3">
            <a:hueOff val="6150002"/>
            <a:satOff val="0"/>
            <a:lumOff val="-6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Доступная среда для инвалидов в Новицком сельском поселении </a:t>
          </a:r>
        </a:p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200" kern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2013-2022 </a:t>
          </a:r>
          <a:r>
            <a:rPr lang="ru-RU" sz="1200" kern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200" kern="1200" baseline="0" dirty="0" smtClean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38681" y="814590"/>
        <a:ext cx="2790309" cy="1674186"/>
      </dsp:txXfrm>
    </dsp:sp>
    <dsp:sp modelId="{E589462C-BBF9-4307-877B-0E2C90767521}">
      <dsp:nvSpPr>
        <dsp:cNvPr id="0" name=""/>
        <dsp:cNvSpPr/>
      </dsp:nvSpPr>
      <dsp:spPr>
        <a:xfrm>
          <a:off x="1534670" y="2767807"/>
          <a:ext cx="2790309" cy="1674186"/>
        </a:xfrm>
        <a:prstGeom prst="rect">
          <a:avLst/>
        </a:prstGeom>
        <a:solidFill>
          <a:schemeClr val="accent3">
            <a:hueOff val="9225004"/>
            <a:satOff val="0"/>
            <a:lumOff val="-926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спорта в Новицком сельском поселении на 2015 – 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sp:txBody>
      <dsp:txXfrm>
        <a:off x="1534670" y="2767807"/>
        <a:ext cx="2790309" cy="1674186"/>
      </dsp:txXfrm>
    </dsp:sp>
    <dsp:sp modelId="{F4DB7166-1E01-41C3-9E2E-CE0F2FF582B0}">
      <dsp:nvSpPr>
        <dsp:cNvPr id="0" name=""/>
        <dsp:cNvSpPr/>
      </dsp:nvSpPr>
      <dsp:spPr>
        <a:xfrm>
          <a:off x="4604011" y="2767807"/>
          <a:ext cx="2790309" cy="1674186"/>
        </a:xfrm>
        <a:prstGeom prst="rect">
          <a:avLst/>
        </a:prstGeom>
        <a:solidFill>
          <a:schemeClr val="accent3">
            <a:hueOff val="12300005"/>
            <a:satOff val="0"/>
            <a:lumOff val="-1235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Развитие культуры в Новицком сельском поселении на 2015 </a:t>
          </a:r>
          <a:r>
            <a:rPr lang="ru-RU" sz="1200" kern="1200" baseline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200" kern="1200" baseline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sp:txBody>
      <dsp:txXfrm>
        <a:off x="4604011" y="2767807"/>
        <a:ext cx="2790309" cy="1674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21.07.2020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58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7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476673"/>
            <a:ext cx="7772400" cy="165618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Открытый бюджет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560" y="3068960"/>
            <a:ext cx="8064896" cy="3168352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Новицкого сельского поселения Партизанского муниципального района от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26.12.2018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ru-RU" sz="2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Новицкого сельского поселения Партизанского муниципального района Приморского края на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годов»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92100"/>
            <a:ext cx="8856984" cy="1384300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Новицкого сельского поселения за</a:t>
            </a:r>
            <a:b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2017-2022 </a:t>
            </a: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 (в рублях)</a:t>
            </a: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5" name="Диаграмма" r:id="rId3" imgW="8229600" imgH="4048125" progId="MSGraph.Chart.8">
                  <p:embed followColorScheme="full"/>
                </p:oleObj>
              </mc:Choice>
              <mc:Fallback>
                <p:oleObj name="Диаграмма" r:id="rId3" imgW="8229600" imgH="4048125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70200"/>
                        <a:ext cx="4038600" cy="198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21912561"/>
              </p:ext>
            </p:extLst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Новицкого сельского поселения в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19101985,32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рубля</a:t>
            </a:r>
            <a:endParaRPr lang="ru-RU" sz="2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488775"/>
              </p:ext>
            </p:extLst>
          </p:nvPr>
        </p:nvGraphicFramePr>
        <p:xfrm>
          <a:off x="571472" y="1928802"/>
          <a:ext cx="8358246" cy="466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843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целевые программы Новицкого сельского поселения</a:t>
            </a:r>
            <a:b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114191"/>
              </p:ext>
            </p:extLst>
          </p:nvPr>
        </p:nvGraphicFramePr>
        <p:xfrm>
          <a:off x="107504" y="1484784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принципы формирования бюджета на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2019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год и на плановый период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2020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2021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Новицкого сельского поселения на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годов 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рублях)</a:t>
            </a:r>
            <a:r>
              <a:rPr lang="ru-RU" sz="40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95064648"/>
              </p:ext>
            </p:extLst>
          </p:nvPr>
        </p:nvGraphicFramePr>
        <p:xfrm>
          <a:off x="285720" y="1714488"/>
          <a:ext cx="8602942" cy="5189847"/>
        </p:xfrm>
        <a:graphic>
          <a:graphicData uri="http://schemas.openxmlformats.org/drawingml/2006/table">
            <a:tbl>
              <a:tblPr/>
              <a:tblGrid>
                <a:gridCol w="2289787"/>
                <a:gridCol w="1276413"/>
                <a:gridCol w="1296144"/>
                <a:gridCol w="1292325"/>
                <a:gridCol w="1224136"/>
                <a:gridCol w="1224137"/>
              </a:tblGrid>
              <a:tr h="45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2019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2021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2022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9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13544314,5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18276957,60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13230585,00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13263030,0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12975530,0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5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7088927,11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7 804 655,00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7572805,00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7605250,00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7317750,00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6455387,39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10472302,60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5657780,00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5657780,00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5657780,00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0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14206320,46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19101985,32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13230585,00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13263030,0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12975530,0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0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 том числе условно-утвержденные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331575,75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648776,50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5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-662 005,96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Новицкого сельского поселения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67342760"/>
              </p:ext>
            </p:extLst>
          </p:nvPr>
        </p:nvGraphicFramePr>
        <p:xfrm>
          <a:off x="755576" y="1628800"/>
          <a:ext cx="7728520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926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Новицкого сельского поселения в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22698512"/>
              </p:ext>
            </p:extLst>
          </p:nvPr>
        </p:nvGraphicFramePr>
        <p:xfrm>
          <a:off x="107504" y="1268760"/>
          <a:ext cx="8928992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Новицкого сельского поселения (в рублях)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НДФЛ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58340035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Новицкого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2017-2022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90997794"/>
              </p:ext>
            </p:extLst>
          </p:nvPr>
        </p:nvGraphicFramePr>
        <p:xfrm>
          <a:off x="179512" y="1628800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в бюджет Новицкого сельского поселения в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2017– 2022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годах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47355006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доходов и расходов бюджета Новицкого сельского поселения в 2013 – 2018 годах (в рублях)</a:t>
            </a:r>
            <a:endParaRPr lang="ru-RU" sz="24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63430428"/>
              </p:ext>
            </p:extLst>
          </p:nvPr>
        </p:nvGraphicFramePr>
        <p:xfrm>
          <a:off x="251520" y="1628800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2312</TotalTime>
  <Words>348</Words>
  <Application>Microsoft Office PowerPoint</Application>
  <PresentationFormat>Экран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Океан</vt:lpstr>
      <vt:lpstr>Диаграмма</vt:lpstr>
      <vt:lpstr>Открытый бюджет</vt:lpstr>
      <vt:lpstr>Основные принципы формирования бюджета на 2019 год и на плановый период 2020 и 2021 годов</vt:lpstr>
      <vt:lpstr>Основные параметры бюджета Новицкого сельского поселения на 2019 год и плановый период 2020 и 2021 годов (в рублях) </vt:lpstr>
      <vt:lpstr>Динамика налоговых и неналоговых доходов  бюджета Новицкого сельского поселения за 2017 – 2022 годы</vt:lpstr>
      <vt:lpstr>Структура налоговых и неналоговых доходов бюджета Новицкого сельского поселения в 2019 году</vt:lpstr>
      <vt:lpstr>Динамика поступлений налога  на доходы физических лиц в бюджет  Новицкого сельского поселения (в рублях)  НДФЛ</vt:lpstr>
      <vt:lpstr>Динамика поступлений неналоговых доходов бюджета Новицкого сельского поселения  за 2017-2022 годы (в рублях)</vt:lpstr>
      <vt:lpstr>Динамика поступлений безвозмездных поступлений в бюджет Новицкого сельского поселения в 2017– 2022 годах (в рублях)</vt:lpstr>
      <vt:lpstr>Динамика доходов и расходов бюджета Новицкого сельского поселения в 2013 – 2018 годах (в рублях)</vt:lpstr>
      <vt:lpstr>Динамика расходов бюджета Новицкого сельского поселения за  2017-2022 годы (в рублях)  </vt:lpstr>
      <vt:lpstr>Расходы бюджета Новицкого сельского поселения в 2019 году 19101985,32 рубля</vt:lpstr>
      <vt:lpstr>Муниципальные целевые программы Новицкого сельского поселения на 2019 год                                                                                             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Ольга</cp:lastModifiedBy>
  <cp:revision>263</cp:revision>
  <dcterms:created xsi:type="dcterms:W3CDTF">2013-09-17T11:29:55Z</dcterms:created>
  <dcterms:modified xsi:type="dcterms:W3CDTF">2020-07-21T01:49:48Z</dcterms:modified>
</cp:coreProperties>
</file>