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257" r:id="rId3"/>
    <p:sldId id="258" r:id="rId4"/>
    <p:sldId id="263" r:id="rId5"/>
    <p:sldId id="265" r:id="rId6"/>
    <p:sldId id="266" r:id="rId7"/>
    <p:sldId id="267" r:id="rId8"/>
    <p:sldId id="268" r:id="rId9"/>
    <p:sldId id="270" r:id="rId10"/>
    <p:sldId id="279" r:id="rId11"/>
    <p:sldId id="259" r:id="rId12"/>
    <p:sldId id="271" r:id="rId13"/>
    <p:sldId id="281" r:id="rId14"/>
    <p:sldId id="272" r:id="rId15"/>
    <p:sldId id="277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CC00CC"/>
    <a:srgbClr val="0000FF"/>
    <a:srgbClr val="990099"/>
    <a:srgbClr val="FFFF99"/>
    <a:srgbClr val="CC3300"/>
    <a:srgbClr val="66FF33"/>
    <a:srgbClr val="FF505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4660"/>
  </p:normalViewPr>
  <p:slideViewPr>
    <p:cSldViewPr>
      <p:cViewPr>
        <p:scale>
          <a:sx n="100" d="100"/>
          <a:sy n="100" d="100"/>
        </p:scale>
        <p:origin x="-222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image" Target="../media/image2.jpeg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8.xlsx"/><Relationship Id="rId1" Type="http://schemas.openxmlformats.org/officeDocument/2006/relationships/image" Target="../media/image3.jpeg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openxmlformats.org/officeDocument/2006/relationships/image" Target="../media/image3.jpeg"/><Relationship Id="rId1" Type="http://schemas.openxmlformats.org/officeDocument/2006/relationships/image" Target="../media/image4.jpeg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autoTitleDeleted val="1"/>
    <c:view3D>
      <c:rotX val="15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111577263779528"/>
          <c:y val="3.2676521382782542E-2"/>
          <c:w val="0.78700922736220469"/>
          <c:h val="0.8635267394549659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1"/>
            <c:invertIfNegative val="0"/>
            <c:bubble3D val="0"/>
          </c:dPt>
          <c:dLbls>
            <c:dLbl>
              <c:idx val="0"/>
              <c:layout>
                <c:manualLayout>
                  <c:x val="-9.2592592592592796E-3"/>
                  <c:y val="2.80603266089448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  <c:pt idx="3">
                  <c:v>2014 год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11188913.439999999</c:v>
                </c:pt>
                <c:pt idx="1">
                  <c:v>18796380.77</c:v>
                </c:pt>
                <c:pt idx="2">
                  <c:v>22489422.91</c:v>
                </c:pt>
                <c:pt idx="3">
                  <c:v>27202726.350000001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6784384"/>
        <c:axId val="36798464"/>
        <c:axId val="43430784"/>
      </c:bar3DChart>
      <c:catAx>
        <c:axId val="36784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6798464"/>
        <c:crosses val="autoZero"/>
        <c:auto val="1"/>
        <c:lblAlgn val="ctr"/>
        <c:lblOffset val="100"/>
        <c:noMultiLvlLbl val="0"/>
      </c:catAx>
      <c:valAx>
        <c:axId val="3679846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36784384"/>
        <c:crosses val="autoZero"/>
        <c:crossBetween val="between"/>
      </c:valAx>
      <c:serAx>
        <c:axId val="43430784"/>
        <c:scaling>
          <c:orientation val="minMax"/>
        </c:scaling>
        <c:delete val="1"/>
        <c:axPos val="b"/>
        <c:majorTickMark val="out"/>
        <c:minorTickMark val="none"/>
        <c:tickLblPos val="nextTo"/>
        <c:crossAx val="36798464"/>
        <c:crosses val="autoZero"/>
      </c:ser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683224514837497E-4"/>
          <c:y val="0.12260865484782221"/>
          <c:w val="0.60718729638524693"/>
          <c:h val="0.8328437491201561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Lbls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0,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0,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elete val="1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7"/>
                <c:pt idx="0">
                  <c:v>НДФЛ (21 586 687,56) - 79,4%</c:v>
                </c:pt>
                <c:pt idx="1">
                  <c:v>Акцизы по подакцизным товарам (1 675 272,12) - 6,2%</c:v>
                </c:pt>
                <c:pt idx="2">
                  <c:v>Налоги на совокупный доход (68597,46) - 0,3%</c:v>
                </c:pt>
                <c:pt idx="3">
                  <c:v>Налоги на имущество (имущество и земельный) (2 234 544,96) - 8,2%</c:v>
                </c:pt>
                <c:pt idx="4">
                  <c:v>Доходы от сдачи в аренду имущества (1 460 471,84) -5,4 %</c:v>
                </c:pt>
                <c:pt idx="5">
                  <c:v>Доходы от аренды земельных участков(64 947,72) - 0,2%</c:v>
                </c:pt>
                <c:pt idx="6">
                  <c:v>Доходы от оказания платных услуг (работ) (85 440,00)- 0,3%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79.400000000000006</c:v>
                </c:pt>
                <c:pt idx="1">
                  <c:v>6.2</c:v>
                </c:pt>
                <c:pt idx="2">
                  <c:v>0.3</c:v>
                </c:pt>
                <c:pt idx="3">
                  <c:v>8.1999999999999993</c:v>
                </c:pt>
                <c:pt idx="4">
                  <c:v>5.4</c:v>
                </c:pt>
                <c:pt idx="5">
                  <c:v>0.2</c:v>
                </c:pt>
                <c:pt idx="6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7">
          <a:noFill/>
        </a:ln>
      </c:spPr>
    </c:plotArea>
    <c:legend>
      <c:legendPos val="r"/>
      <c:legendEntry>
        <c:idx val="7"/>
        <c:delete val="1"/>
      </c:legendEntry>
      <c:layout>
        <c:manualLayout>
          <c:xMode val="edge"/>
          <c:yMode val="edge"/>
          <c:x val="0.56129721462801818"/>
          <c:y val="1.1659167604049494E-3"/>
          <c:w val="0.42944347181136855"/>
          <c:h val="0.85306411698537687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</c:spPr>
  <c:txPr>
    <a:bodyPr/>
    <a:lstStyle/>
    <a:p>
      <a:pPr>
        <a:defRPr sz="1797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492347440944881"/>
          <c:y val="3.153922948908125E-2"/>
          <c:w val="0.86101402559055118"/>
          <c:h val="0.8395719338580491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0"/>
              <c:layout>
                <c:manualLayout>
                  <c:x val="-6.2500000000000003E-3"/>
                  <c:y val="-8.611409145226104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r>
                      <a:rPr lang="ru-RU" baseline="0" dirty="0" smtClean="0">
                        <a:latin typeface="Times New Roman" pitchFamily="18" charset="0"/>
                        <a:cs typeface="Times New Roman" pitchFamily="18" charset="0"/>
                      </a:rPr>
                      <a:t> 508 272,47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562499999999999E-2"/>
                  <c:y val="-5.740939430150735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10 193 298,74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>
                        <a:latin typeface="Times New Roman" pitchFamily="18" charset="0"/>
                        <a:cs typeface="Times New Roman" pitchFamily="18" charset="0"/>
                      </a:rPr>
                      <a:t>16  619 556,71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  <c:pt idx="3">
                  <c:v>2013 год </c:v>
                </c:pt>
                <c:pt idx="4">
                  <c:v>2014 год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7508272.4699999997</c:v>
                </c:pt>
                <c:pt idx="1">
                  <c:v>10193298.74</c:v>
                </c:pt>
                <c:pt idx="2">
                  <c:v>16619556.710000001</c:v>
                </c:pt>
                <c:pt idx="3">
                  <c:v>20537265</c:v>
                </c:pt>
                <c:pt idx="4">
                  <c:v>21586687.559999999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878592"/>
        <c:axId val="36884480"/>
        <c:axId val="43433024"/>
      </c:bar3DChart>
      <c:catAx>
        <c:axId val="36878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6884480"/>
        <c:crosses val="autoZero"/>
        <c:auto val="1"/>
        <c:lblAlgn val="ctr"/>
        <c:lblOffset val="100"/>
        <c:noMultiLvlLbl val="0"/>
      </c:catAx>
      <c:valAx>
        <c:axId val="3688448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6878592"/>
        <c:crosses val="autoZero"/>
        <c:crossBetween val="between"/>
      </c:valAx>
      <c:serAx>
        <c:axId val="43433024"/>
        <c:scaling>
          <c:orientation val="minMax"/>
        </c:scaling>
        <c:delete val="1"/>
        <c:axPos val="b"/>
        <c:majorTickMark val="out"/>
        <c:minorTickMark val="none"/>
        <c:tickLblPos val="nextTo"/>
        <c:crossAx val="36884480"/>
        <c:crosses val="autoZero"/>
      </c:serAx>
      <c:spPr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lumMod val="50000"/>
            </a:schemeClr>
          </a:solidFill>
          <a:prstDash val="solid"/>
        </a:ln>
        <a:effectLst>
          <a:glow rad="228600">
            <a:schemeClr val="accent4">
              <a:satMod val="175000"/>
              <a:alpha val="40000"/>
            </a:schemeClr>
          </a:glow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полученные в виде арендной платы за земельные участки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625000000000001E-3"/>
                  <c:y val="3.5687732342007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0625E-2"/>
                  <c:y val="8.9219330855018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2303149606299213E-7"/>
                  <c:y val="-1.7843866171003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8125E-3"/>
                  <c:y val="1.090445891304017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  <c:pt idx="3">
                  <c:v>2014 год</c:v>
                </c:pt>
              </c:strCache>
            </c:strRef>
          </c:cat>
          <c:val>
            <c:numRef>
              <c:f>Лист1!$B$2:$B$5</c:f>
              <c:numCache>
                <c:formatCode>0.00</c:formatCode>
                <c:ptCount val="4"/>
                <c:pt idx="0">
                  <c:v>44914.400000000001</c:v>
                </c:pt>
                <c:pt idx="1">
                  <c:v>128018.97</c:v>
                </c:pt>
                <c:pt idx="2">
                  <c:v>66704.22</c:v>
                </c:pt>
                <c:pt idx="3">
                  <c:v>64947.72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сдачи в аренду имущества находящегося в оперативном управлении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874999999999998E-3"/>
                  <c:y val="2.97397769516728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  <c:pt idx="3">
                  <c:v>2014 год</c:v>
                </c:pt>
              </c:strCache>
            </c:strRef>
          </c:cat>
          <c:val>
            <c:numRef>
              <c:f>Лист1!$C$2:$C$5</c:f>
              <c:numCache>
                <c:formatCode>0.00</c:formatCode>
                <c:ptCount val="4"/>
                <c:pt idx="0">
                  <c:v>141755.32999999999</c:v>
                </c:pt>
                <c:pt idx="1">
                  <c:v>743333.83</c:v>
                </c:pt>
                <c:pt idx="2">
                  <c:v>785511.6</c:v>
                </c:pt>
                <c:pt idx="3">
                  <c:v>1460471.84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625000000000001E-3"/>
                  <c:y val="-3.86617100371747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  <c:pt idx="3">
                  <c:v>2014 год</c:v>
                </c:pt>
              </c:strCache>
            </c:strRef>
          </c:cat>
          <c:val>
            <c:numRef>
              <c:f>Лист1!$D$2:$D$5</c:f>
              <c:numCache>
                <c:formatCode>0.00</c:formatCode>
                <c:ptCount val="4"/>
                <c:pt idx="0">
                  <c:v>35912.629999999997</c:v>
                </c:pt>
                <c:pt idx="1">
                  <c:v>228057.04</c:v>
                </c:pt>
                <c:pt idx="2">
                  <c:v>34866.65</c:v>
                </c:pt>
                <c:pt idx="3">
                  <c:v>9264.69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167488"/>
        <c:axId val="37169024"/>
        <c:axId val="0"/>
      </c:bar3DChart>
      <c:catAx>
        <c:axId val="37167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7169024"/>
        <c:crosses val="autoZero"/>
        <c:auto val="1"/>
        <c:lblAlgn val="ctr"/>
        <c:lblOffset val="100"/>
        <c:noMultiLvlLbl val="0"/>
      </c:catAx>
      <c:valAx>
        <c:axId val="3716902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7167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245706200787402"/>
          <c:y val="5.1595468782015638E-2"/>
          <c:w val="0.33285543799212597"/>
          <c:h val="0.9484045312179844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40191503839798"/>
          <c:y val="5.608552257276516E-2"/>
          <c:w val="0.85578582191115005"/>
          <c:h val="0.815746615692616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1"/>
          </c:dPt>
          <c:dPt>
            <c:idx val="1"/>
            <c:invertIfNegative val="0"/>
            <c:bubble3D val="1"/>
          </c:dPt>
          <c:dPt>
            <c:idx val="2"/>
            <c:invertIfNegative val="0"/>
            <c:bubble3D val="1"/>
          </c:dPt>
          <c:dPt>
            <c:idx val="3"/>
            <c:invertIfNegative val="0"/>
            <c:bubble3D val="1"/>
          </c:dPt>
          <c:dLbls>
            <c:dLbl>
              <c:idx val="3"/>
              <c:layout>
                <c:manualLayout>
                  <c:x val="3.1250000000000002E-3"/>
                  <c:y val="2.8704697150753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5625000000000001E-3"/>
                  <c:y val="-2.00932880055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  <c:pt idx="3">
                  <c:v>2013 год</c:v>
                </c:pt>
                <c:pt idx="4">
                  <c:v>2014 год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14240355.15</c:v>
                </c:pt>
                <c:pt idx="1">
                  <c:v>11881573.439999999</c:v>
                </c:pt>
                <c:pt idx="2">
                  <c:v>35235724.200000003</c:v>
                </c:pt>
                <c:pt idx="3">
                  <c:v>27949945.789999999</c:v>
                </c:pt>
                <c:pt idx="4">
                  <c:v>28601480.710000001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213696"/>
        <c:axId val="37215232"/>
      </c:barChart>
      <c:catAx>
        <c:axId val="372136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7215232"/>
        <c:crosses val="autoZero"/>
        <c:auto val="1"/>
        <c:lblAlgn val="ctr"/>
        <c:lblOffset val="100"/>
        <c:noMultiLvlLbl val="0"/>
      </c:catAx>
      <c:valAx>
        <c:axId val="3721523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72136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6162891623152985"/>
          <c:y val="0.14099815046821426"/>
          <c:w val="0.37962437044032143"/>
          <c:h val="0.78724010665490152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2012 год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Безвозмездные поступления - всего</c:v>
                </c:pt>
                <c:pt idx="1">
                  <c:v>Дотации</c:v>
                </c:pt>
                <c:pt idx="2">
                  <c:v>Субсидии</c:v>
                </c:pt>
                <c:pt idx="3">
                  <c:v>Субвенции</c:v>
                </c:pt>
                <c:pt idx="4">
                  <c:v>Прочие межбюджетные трансферты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3686090</c:v>
                </c:pt>
                <c:pt idx="1">
                  <c:v>409000</c:v>
                </c:pt>
                <c:pt idx="2">
                  <c:v>3000000</c:v>
                </c:pt>
                <c:pt idx="3">
                  <c:v>277090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 год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Безвозмездные поступления - всего</c:v>
                </c:pt>
                <c:pt idx="1">
                  <c:v>Дотации</c:v>
                </c:pt>
                <c:pt idx="2">
                  <c:v>Субсидии</c:v>
                </c:pt>
                <c:pt idx="3">
                  <c:v>Субвенции</c:v>
                </c:pt>
                <c:pt idx="4">
                  <c:v>Прочие межбюджетные трансферты</c:v>
                </c:pt>
              </c:strCache>
            </c:strRef>
          </c:cat>
          <c:val>
            <c:numRef>
              <c:f>Лист1!$C$2:$C$6</c:f>
              <c:numCache>
                <c:formatCode>0.00</c:formatCode>
                <c:ptCount val="5"/>
                <c:pt idx="0">
                  <c:v>456154.73</c:v>
                </c:pt>
                <c:pt idx="1">
                  <c:v>1948000</c:v>
                </c:pt>
                <c:pt idx="2">
                  <c:v>2375715.73</c:v>
                </c:pt>
                <c:pt idx="3">
                  <c:v>239439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 год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Безвозмездные поступления - всего</c:v>
                </c:pt>
                <c:pt idx="1">
                  <c:v>Дотации</c:v>
                </c:pt>
                <c:pt idx="2">
                  <c:v>Субсидии</c:v>
                </c:pt>
                <c:pt idx="3">
                  <c:v>Субвенции</c:v>
                </c:pt>
                <c:pt idx="4">
                  <c:v>Прочие межбюджетные трансферты</c:v>
                </c:pt>
              </c:strCache>
            </c:strRef>
          </c:cat>
          <c:val>
            <c:numRef>
              <c:f>Лист1!$D$2:$D$6</c:f>
              <c:numCache>
                <c:formatCode>0.00</c:formatCode>
                <c:ptCount val="5"/>
                <c:pt idx="0" formatCode="#,##0.00">
                  <c:v>1398754.36</c:v>
                </c:pt>
                <c:pt idx="1">
                  <c:v>0</c:v>
                </c:pt>
                <c:pt idx="2">
                  <c:v>0</c:v>
                </c:pt>
                <c:pt idx="3" formatCode="#,##0.00">
                  <c:v>197560</c:v>
                </c:pt>
                <c:pt idx="4" formatCode="#,##0.00">
                  <c:v>1201194.3600000001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43002496"/>
        <c:axId val="43012480"/>
        <c:axId val="0"/>
      </c:bar3DChart>
      <c:catAx>
        <c:axId val="43002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43012480"/>
        <c:crosses val="autoZero"/>
        <c:auto val="1"/>
        <c:lblAlgn val="ctr"/>
        <c:lblOffset val="100"/>
        <c:noMultiLvlLbl val="0"/>
      </c:catAx>
      <c:valAx>
        <c:axId val="43012480"/>
        <c:scaling>
          <c:orientation val="minMax"/>
        </c:scaling>
        <c:delete val="1"/>
        <c:axPos val="b"/>
        <c:numFmt formatCode="0.00" sourceLinked="1"/>
        <c:majorTickMark val="none"/>
        <c:minorTickMark val="none"/>
        <c:tickLblPos val="nextTo"/>
        <c:crossAx val="430024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79042664241010263"/>
          <c:y val="2.9752531607374892E-2"/>
          <c:w val="0.19811108950857309"/>
          <c:h val="0.23467581660908021"/>
        </c:manualLayout>
      </c:layout>
      <c:overlay val="0"/>
    </c:legend>
    <c:plotVisOnly val="1"/>
    <c:dispBlanksAs val="gap"/>
    <c:showDLblsOverMax val="0"/>
  </c:chart>
  <c:spPr>
    <a:solidFill>
      <a:srgbClr val="66CCFF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  <c:spPr>
        <a:noFill/>
      </c:spPr>
    </c:backWall>
    <c:plotArea>
      <c:layout>
        <c:manualLayout>
          <c:layoutTarget val="inner"/>
          <c:xMode val="edge"/>
          <c:yMode val="edge"/>
          <c:x val="0.17834731326148948"/>
          <c:y val="3.153922948908125E-2"/>
          <c:w val="0.8132555873421472"/>
          <c:h val="0.7799947698685664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(рублях)</c:v>
                </c:pt>
              </c:strCache>
            </c:strRef>
          </c:tx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cat>
            <c:strRef>
              <c:f>Лист1!$A$2:$A$5</c:f>
              <c:strCache>
                <c:ptCount val="4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  <c:pt idx="3">
                  <c:v>2014 год</c:v>
                </c:pt>
              </c:strCache>
            </c:strRef>
          </c:cat>
          <c:val>
            <c:numRef>
              <c:f>Лист1!$B$2:$B$5</c:f>
              <c:numCache>
                <c:formatCode>0.00</c:formatCode>
                <c:ptCount val="4"/>
                <c:pt idx="0">
                  <c:v>9923131</c:v>
                </c:pt>
                <c:pt idx="1">
                  <c:v>34788389.259999998</c:v>
                </c:pt>
                <c:pt idx="2">
                  <c:v>26763175.989999998</c:v>
                </c:pt>
                <c:pt idx="3">
                  <c:v>25562681.329999998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37657600"/>
        <c:axId val="43016960"/>
        <c:axId val="113474624"/>
      </c:bar3DChart>
      <c:catAx>
        <c:axId val="37657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3016960"/>
        <c:crosses val="autoZero"/>
        <c:auto val="1"/>
        <c:lblAlgn val="ctr"/>
        <c:lblOffset val="100"/>
        <c:noMultiLvlLbl val="0"/>
      </c:catAx>
      <c:valAx>
        <c:axId val="43016960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crossAx val="37657600"/>
        <c:crosses val="autoZero"/>
        <c:crossBetween val="between"/>
      </c:valAx>
      <c:serAx>
        <c:axId val="113474624"/>
        <c:scaling>
          <c:orientation val="minMax"/>
        </c:scaling>
        <c:delete val="1"/>
        <c:axPos val="b"/>
        <c:majorTickMark val="out"/>
        <c:minorTickMark val="none"/>
        <c:tickLblPos val="nextTo"/>
        <c:crossAx val="43016960"/>
        <c:crosses val="autoZero"/>
      </c:serAx>
      <c:spPr>
        <a:solidFill>
          <a:schemeClr val="bg2">
            <a:lumMod val="90000"/>
          </a:schemeClr>
        </a:solidFill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416906891983511E-2"/>
          <c:y val="0.18915615982608536"/>
          <c:w val="0.4621540711801681"/>
          <c:h val="0.6416246543176884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 поцентах</c:v>
                </c:pt>
              </c:strCache>
            </c:strRef>
          </c:tx>
          <c:explosion val="25"/>
          <c:dPt>
            <c:idx val="3"/>
            <c:bubble3D val="0"/>
            <c:explosion val="26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 45,3%</c:v>
                </c:pt>
                <c:pt idx="1">
                  <c:v>Национальная оборона 0,8%</c:v>
                </c:pt>
                <c:pt idx="2">
                  <c:v>Гражданская оборона 0,1%</c:v>
                </c:pt>
                <c:pt idx="3">
                  <c:v>Национальная экономика 7,9%</c:v>
                </c:pt>
                <c:pt idx="4">
                  <c:v>Жилищно-коммунальное хозяйство 9,1%</c:v>
                </c:pt>
                <c:pt idx="5">
                  <c:v>Благоустройство 9,1%</c:v>
                </c:pt>
                <c:pt idx="6">
                  <c:v>Культура  27,6%</c:v>
                </c:pt>
                <c:pt idx="7">
                  <c:v>Физическая культура 0,1%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45.3</c:v>
                </c:pt>
                <c:pt idx="1">
                  <c:v>0.8</c:v>
                </c:pt>
                <c:pt idx="2">
                  <c:v>0.1</c:v>
                </c:pt>
                <c:pt idx="3">
                  <c:v>7.9</c:v>
                </c:pt>
                <c:pt idx="4">
                  <c:v>9.1</c:v>
                </c:pt>
                <c:pt idx="5" formatCode="0.0">
                  <c:v>9.1</c:v>
                </c:pt>
                <c:pt idx="6">
                  <c:v>27.6</c:v>
                </c:pt>
                <c:pt idx="7" formatCode="0.0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7741288479817534"/>
          <c:y val="0.20283792252249749"/>
          <c:w val="0.51983931563150565"/>
          <c:h val="0.67561017994997541"/>
        </c:manualLayout>
      </c:layout>
      <c:overlay val="0"/>
    </c:legend>
    <c:plotVisOnly val="1"/>
    <c:dispBlanksAs val="gap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</c:spPr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(в рублей)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0"/>
            <c:invertIfNegative val="0"/>
            <c:bubble3D val="0"/>
            <c:spPr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5400000" scaled="0"/>
              </a:gradFill>
            </c:spPr>
          </c:dPt>
          <c:dPt>
            <c:idx val="1"/>
            <c:invertIfNegative val="0"/>
            <c:bubble3D val="0"/>
            <c:spPr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</c:spPr>
          </c:dPt>
          <c:dLbls>
            <c:dLbl>
              <c:idx val="0"/>
              <c:layout>
                <c:manualLayout>
                  <c:x val="-1.5432098765432104E-3"/>
                  <c:y val="-3.367239193073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8897E-2"/>
                  <c:y val="-3.6478424591628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2011 год (факт)</c:v>
                </c:pt>
                <c:pt idx="1">
                  <c:v>2012 год (факт)</c:v>
                </c:pt>
                <c:pt idx="2">
                  <c:v>2013 год (факт)</c:v>
                </c:pt>
                <c:pt idx="3">
                  <c:v>2014 год (факт)</c:v>
                </c:pt>
              </c:strCache>
            </c:strRef>
          </c:cat>
          <c:val>
            <c:numRef>
              <c:f>Лист1!$B$2:$B$5</c:f>
              <c:numCache>
                <c:formatCode>0.00</c:formatCode>
                <c:ptCount val="4"/>
                <c:pt idx="0">
                  <c:v>2972675.79</c:v>
                </c:pt>
                <c:pt idx="1">
                  <c:v>3953636</c:v>
                </c:pt>
                <c:pt idx="2">
                  <c:v>6714300</c:v>
                </c:pt>
                <c:pt idx="3">
                  <c:v>7064786.7599999998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1481984"/>
        <c:axId val="131483520"/>
        <c:axId val="113472832"/>
      </c:bar3DChart>
      <c:catAx>
        <c:axId val="131481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1483520"/>
        <c:crosses val="autoZero"/>
        <c:auto val="1"/>
        <c:lblAlgn val="ctr"/>
        <c:lblOffset val="100"/>
        <c:noMultiLvlLbl val="0"/>
      </c:catAx>
      <c:valAx>
        <c:axId val="13148352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1481984"/>
        <c:crosses val="autoZero"/>
        <c:crossBetween val="between"/>
      </c:valAx>
      <c:serAx>
        <c:axId val="113472832"/>
        <c:scaling>
          <c:orientation val="minMax"/>
        </c:scaling>
        <c:delete val="1"/>
        <c:axPos val="b"/>
        <c:majorTickMark val="out"/>
        <c:minorTickMark val="none"/>
        <c:tickLblPos val="nextTo"/>
        <c:crossAx val="131483520"/>
        <c:crosses val="autoZero"/>
      </c:serAx>
      <c:spPr>
        <a:blipFill>
          <a:blip xmlns:r="http://schemas.openxmlformats.org/officeDocument/2006/relationships" r:embed="rId1"/>
          <a:tile tx="0" ty="0" sx="100000" sy="100000" flip="none" algn="tl"/>
        </a:blipFill>
        <a:ln w="25398">
          <a:noFill/>
        </a:ln>
      </c:spPr>
    </c:plotArea>
    <c:plotVisOnly val="1"/>
    <c:dispBlanksAs val="gap"/>
    <c:showDLblsOverMax val="0"/>
  </c:chart>
  <c:spPr>
    <a:blipFill>
      <a:blip xmlns:r="http://schemas.openxmlformats.org/officeDocument/2006/relationships" r:embed="rId2"/>
      <a:tile tx="0" ty="0" sx="100000" sy="100000" flip="none" algn="tl"/>
    </a:blipFill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FB7F96-6B6C-4951-91E9-51413B2DAFFE}" type="doc">
      <dgm:prSet loTypeId="urn:microsoft.com/office/officeart/2005/8/layout/target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7ACB4B2-A8AA-4B60-B74D-F5B1EE4EA7D4}">
      <dgm:prSet phldrT="[Текст]" custT="1"/>
      <dgm:spPr/>
      <dgm:t>
        <a:bodyPr/>
        <a:lstStyle/>
        <a:p>
          <a:pPr algn="l"/>
          <a:r>
            <a:rPr lang="ru-RU" sz="3000" u="sng" smtClean="0">
              <a:latin typeface="Times New Roman" pitchFamily="18" charset="0"/>
              <a:cs typeface="Times New Roman" pitchFamily="18" charset="0"/>
            </a:rPr>
            <a:t>Доходы – 28 601 480,71рублей</a:t>
          </a:r>
          <a:endParaRPr lang="ru-RU" sz="3000" u="sng" dirty="0">
            <a:latin typeface="Times New Roman" pitchFamily="18" charset="0"/>
            <a:cs typeface="Times New Roman" pitchFamily="18" charset="0"/>
          </a:endParaRPr>
        </a:p>
      </dgm:t>
    </dgm:pt>
    <dgm:pt modelId="{F008895F-26AE-4AF7-AA5C-72D9418D33F3}" type="parTrans" cxnId="{4691A0A1-6926-4B43-9D35-49F8C3A58F31}">
      <dgm:prSet/>
      <dgm:spPr/>
      <dgm:t>
        <a:bodyPr/>
        <a:lstStyle/>
        <a:p>
          <a:endParaRPr lang="ru-RU"/>
        </a:p>
      </dgm:t>
    </dgm:pt>
    <dgm:pt modelId="{8C60C047-4049-4E37-A219-6EEE0503A7AE}" type="sibTrans" cxnId="{4691A0A1-6926-4B43-9D35-49F8C3A58F31}">
      <dgm:prSet/>
      <dgm:spPr/>
      <dgm:t>
        <a:bodyPr/>
        <a:lstStyle/>
        <a:p>
          <a:endParaRPr lang="ru-RU"/>
        </a:p>
      </dgm:t>
    </dgm:pt>
    <dgm:pt modelId="{FEDE71CE-0CE1-4AEC-A33F-F46B32B78727}">
      <dgm:prSet phldrT="[Текст]" custT="1"/>
      <dgm:spPr/>
      <dgm:t>
        <a:bodyPr/>
        <a:lstStyle/>
        <a:p>
          <a:pPr algn="l"/>
          <a:r>
            <a:rPr lang="ru-RU" sz="3000" u="sng" dirty="0" smtClean="0">
              <a:latin typeface="Times New Roman" pitchFamily="18" charset="0"/>
              <a:cs typeface="Times New Roman" pitchFamily="18" charset="0"/>
            </a:rPr>
            <a:t>Расходы – 25 562 681,33рублей</a:t>
          </a:r>
          <a:endParaRPr lang="ru-RU" sz="3000" u="sng" dirty="0">
            <a:latin typeface="Times New Roman" pitchFamily="18" charset="0"/>
            <a:cs typeface="Times New Roman" pitchFamily="18" charset="0"/>
          </a:endParaRPr>
        </a:p>
      </dgm:t>
    </dgm:pt>
    <dgm:pt modelId="{C4194422-EDA2-406B-BA71-4573735EE957}" type="parTrans" cxnId="{08087AE7-2AE7-4FD3-AB96-F8FFC225355B}">
      <dgm:prSet/>
      <dgm:spPr/>
      <dgm:t>
        <a:bodyPr/>
        <a:lstStyle/>
        <a:p>
          <a:endParaRPr lang="ru-RU"/>
        </a:p>
      </dgm:t>
    </dgm:pt>
    <dgm:pt modelId="{8969AF6C-466F-4AFD-92E0-94D66EBA1310}" type="sibTrans" cxnId="{08087AE7-2AE7-4FD3-AB96-F8FFC225355B}">
      <dgm:prSet/>
      <dgm:spPr/>
      <dgm:t>
        <a:bodyPr/>
        <a:lstStyle/>
        <a:p>
          <a:endParaRPr lang="ru-RU"/>
        </a:p>
      </dgm:t>
    </dgm:pt>
    <dgm:pt modelId="{F612349C-AA14-4A8E-A482-1E0A043C5848}">
      <dgm:prSet phldrT="[Текст]" custT="1"/>
      <dgm:spPr/>
      <dgm:t>
        <a:bodyPr/>
        <a:lstStyle/>
        <a:p>
          <a:pPr algn="l"/>
          <a:r>
            <a:rPr lang="ru-RU" sz="3000" u="sng" smtClean="0">
              <a:latin typeface="Times New Roman" pitchFamily="18" charset="0"/>
              <a:cs typeface="Times New Roman" pitchFamily="18" charset="0"/>
            </a:rPr>
            <a:t>Профицит -  3 038 799,38рублей</a:t>
          </a:r>
          <a:endParaRPr lang="ru-RU" sz="3000" u="sng" dirty="0">
            <a:latin typeface="Times New Roman" pitchFamily="18" charset="0"/>
            <a:cs typeface="Times New Roman" pitchFamily="18" charset="0"/>
          </a:endParaRPr>
        </a:p>
      </dgm:t>
    </dgm:pt>
    <dgm:pt modelId="{B59AA8CC-A61D-452F-BE94-E031261A91A6}" type="parTrans" cxnId="{89A58441-FC7D-444C-97E9-2189EA600B85}">
      <dgm:prSet/>
      <dgm:spPr/>
      <dgm:t>
        <a:bodyPr/>
        <a:lstStyle/>
        <a:p>
          <a:endParaRPr lang="ru-RU"/>
        </a:p>
      </dgm:t>
    </dgm:pt>
    <dgm:pt modelId="{4CA72C33-0F65-40DD-9CB1-3437250E7A13}" type="sibTrans" cxnId="{89A58441-FC7D-444C-97E9-2189EA600B85}">
      <dgm:prSet/>
      <dgm:spPr/>
      <dgm:t>
        <a:bodyPr/>
        <a:lstStyle/>
        <a:p>
          <a:endParaRPr lang="ru-RU"/>
        </a:p>
      </dgm:t>
    </dgm:pt>
    <dgm:pt modelId="{45DDE190-3395-4530-A49B-D8717B3DB40A}" type="pres">
      <dgm:prSet presAssocID="{85FB7F96-6B6C-4951-91E9-51413B2DAFF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88837E-D9C5-403A-8035-DD150A919243}" type="pres">
      <dgm:prSet presAssocID="{17ACB4B2-A8AA-4B60-B74D-F5B1EE4EA7D4}" presName="circle1" presStyleLbl="node1" presStyleIdx="0" presStyleCnt="3"/>
      <dgm:spPr/>
      <dgm:t>
        <a:bodyPr/>
        <a:lstStyle/>
        <a:p>
          <a:endParaRPr lang="ru-RU"/>
        </a:p>
      </dgm:t>
    </dgm:pt>
    <dgm:pt modelId="{9B4B96A0-43DD-40DC-8660-821A68777A0A}" type="pres">
      <dgm:prSet presAssocID="{17ACB4B2-A8AA-4B60-B74D-F5B1EE4EA7D4}" presName="space" presStyleCnt="0"/>
      <dgm:spPr/>
      <dgm:t>
        <a:bodyPr/>
        <a:lstStyle/>
        <a:p>
          <a:endParaRPr lang="ru-RU"/>
        </a:p>
      </dgm:t>
    </dgm:pt>
    <dgm:pt modelId="{12D34C80-7A58-4F9E-8D6A-990FA1A00B17}" type="pres">
      <dgm:prSet presAssocID="{17ACB4B2-A8AA-4B60-B74D-F5B1EE4EA7D4}" presName="rect1" presStyleLbl="alignAcc1" presStyleIdx="0" presStyleCnt="3"/>
      <dgm:spPr/>
      <dgm:t>
        <a:bodyPr/>
        <a:lstStyle/>
        <a:p>
          <a:endParaRPr lang="ru-RU"/>
        </a:p>
      </dgm:t>
    </dgm:pt>
    <dgm:pt modelId="{ABB623AC-A016-48D7-9C14-D7CB849C625B}" type="pres">
      <dgm:prSet presAssocID="{FEDE71CE-0CE1-4AEC-A33F-F46B32B78727}" presName="vertSpace2" presStyleLbl="node1" presStyleIdx="0" presStyleCnt="3"/>
      <dgm:spPr/>
      <dgm:t>
        <a:bodyPr/>
        <a:lstStyle/>
        <a:p>
          <a:endParaRPr lang="ru-RU"/>
        </a:p>
      </dgm:t>
    </dgm:pt>
    <dgm:pt modelId="{611651FD-67D0-4868-9439-64BD9CB5CAC9}" type="pres">
      <dgm:prSet presAssocID="{FEDE71CE-0CE1-4AEC-A33F-F46B32B78727}" presName="circle2" presStyleLbl="node1" presStyleIdx="1" presStyleCnt="3"/>
      <dgm:spPr/>
      <dgm:t>
        <a:bodyPr/>
        <a:lstStyle/>
        <a:p>
          <a:endParaRPr lang="ru-RU"/>
        </a:p>
      </dgm:t>
    </dgm:pt>
    <dgm:pt modelId="{78AF8AB6-A290-4E52-8BB2-DF45269C932B}" type="pres">
      <dgm:prSet presAssocID="{FEDE71CE-0CE1-4AEC-A33F-F46B32B78727}" presName="rect2" presStyleLbl="alignAcc1" presStyleIdx="1" presStyleCnt="3"/>
      <dgm:spPr/>
      <dgm:t>
        <a:bodyPr/>
        <a:lstStyle/>
        <a:p>
          <a:endParaRPr lang="ru-RU"/>
        </a:p>
      </dgm:t>
    </dgm:pt>
    <dgm:pt modelId="{266747E2-33B5-4F73-BB43-C9C42716D8E3}" type="pres">
      <dgm:prSet presAssocID="{F612349C-AA14-4A8E-A482-1E0A043C5848}" presName="vertSpace3" presStyleLbl="node1" presStyleIdx="1" presStyleCnt="3"/>
      <dgm:spPr/>
      <dgm:t>
        <a:bodyPr/>
        <a:lstStyle/>
        <a:p>
          <a:endParaRPr lang="ru-RU"/>
        </a:p>
      </dgm:t>
    </dgm:pt>
    <dgm:pt modelId="{88E4FB6C-E742-4259-B0D4-77237B79F55E}" type="pres">
      <dgm:prSet presAssocID="{F612349C-AA14-4A8E-A482-1E0A043C5848}" presName="circle3" presStyleLbl="node1" presStyleIdx="2" presStyleCnt="3"/>
      <dgm:spPr/>
      <dgm:t>
        <a:bodyPr/>
        <a:lstStyle/>
        <a:p>
          <a:endParaRPr lang="ru-RU"/>
        </a:p>
      </dgm:t>
    </dgm:pt>
    <dgm:pt modelId="{DB2E94DB-5D28-4BDC-BA5E-5B72E985FE21}" type="pres">
      <dgm:prSet presAssocID="{F612349C-AA14-4A8E-A482-1E0A043C5848}" presName="rect3" presStyleLbl="alignAcc1" presStyleIdx="2" presStyleCnt="3"/>
      <dgm:spPr/>
      <dgm:t>
        <a:bodyPr/>
        <a:lstStyle/>
        <a:p>
          <a:endParaRPr lang="ru-RU"/>
        </a:p>
      </dgm:t>
    </dgm:pt>
    <dgm:pt modelId="{42A34C37-A7B7-4B46-A469-62C680EA140F}" type="pres">
      <dgm:prSet presAssocID="{17ACB4B2-A8AA-4B60-B74D-F5B1EE4EA7D4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D88735-E7CC-4749-ABA8-D94A67169C51}" type="pres">
      <dgm:prSet presAssocID="{FEDE71CE-0CE1-4AEC-A33F-F46B32B78727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E3B62E-C9FF-4360-9D41-DFF5BAB3C499}" type="pres">
      <dgm:prSet presAssocID="{F612349C-AA14-4A8E-A482-1E0A043C5848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7E9D75-51D1-43E0-80E5-E18ED8C5C36F}" type="presOf" srcId="{F612349C-AA14-4A8E-A482-1E0A043C5848}" destId="{21E3B62E-C9FF-4360-9D41-DFF5BAB3C499}" srcOrd="1" destOrd="0" presId="urn:microsoft.com/office/officeart/2005/8/layout/target3"/>
    <dgm:cxn modelId="{1E52E77B-AD76-44B2-8FB2-DA02704EF205}" type="presOf" srcId="{FEDE71CE-0CE1-4AEC-A33F-F46B32B78727}" destId="{67D88735-E7CC-4749-ABA8-D94A67169C51}" srcOrd="1" destOrd="0" presId="urn:microsoft.com/office/officeart/2005/8/layout/target3"/>
    <dgm:cxn modelId="{89A58441-FC7D-444C-97E9-2189EA600B85}" srcId="{85FB7F96-6B6C-4951-91E9-51413B2DAFFE}" destId="{F612349C-AA14-4A8E-A482-1E0A043C5848}" srcOrd="2" destOrd="0" parTransId="{B59AA8CC-A61D-452F-BE94-E031261A91A6}" sibTransId="{4CA72C33-0F65-40DD-9CB1-3437250E7A13}"/>
    <dgm:cxn modelId="{E2FB1DE9-A4A0-4034-8DE2-13A16327952E}" type="presOf" srcId="{F612349C-AA14-4A8E-A482-1E0A043C5848}" destId="{DB2E94DB-5D28-4BDC-BA5E-5B72E985FE21}" srcOrd="0" destOrd="0" presId="urn:microsoft.com/office/officeart/2005/8/layout/target3"/>
    <dgm:cxn modelId="{91426E90-8825-4BDC-B6C0-6B17A079234C}" type="presOf" srcId="{17ACB4B2-A8AA-4B60-B74D-F5B1EE4EA7D4}" destId="{42A34C37-A7B7-4B46-A469-62C680EA140F}" srcOrd="1" destOrd="0" presId="urn:microsoft.com/office/officeart/2005/8/layout/target3"/>
    <dgm:cxn modelId="{F43FB56D-60F3-48EE-9FC9-D4CD7D745890}" type="presOf" srcId="{85FB7F96-6B6C-4951-91E9-51413B2DAFFE}" destId="{45DDE190-3395-4530-A49B-D8717B3DB40A}" srcOrd="0" destOrd="0" presId="urn:microsoft.com/office/officeart/2005/8/layout/target3"/>
    <dgm:cxn modelId="{4691A0A1-6926-4B43-9D35-49F8C3A58F31}" srcId="{85FB7F96-6B6C-4951-91E9-51413B2DAFFE}" destId="{17ACB4B2-A8AA-4B60-B74D-F5B1EE4EA7D4}" srcOrd="0" destOrd="0" parTransId="{F008895F-26AE-4AF7-AA5C-72D9418D33F3}" sibTransId="{8C60C047-4049-4E37-A219-6EEE0503A7AE}"/>
    <dgm:cxn modelId="{21BC94BA-DA93-4890-995B-5358C40F0A3D}" type="presOf" srcId="{FEDE71CE-0CE1-4AEC-A33F-F46B32B78727}" destId="{78AF8AB6-A290-4E52-8BB2-DF45269C932B}" srcOrd="0" destOrd="0" presId="urn:microsoft.com/office/officeart/2005/8/layout/target3"/>
    <dgm:cxn modelId="{769FD700-6FBF-417E-9415-07705EECBED8}" type="presOf" srcId="{17ACB4B2-A8AA-4B60-B74D-F5B1EE4EA7D4}" destId="{12D34C80-7A58-4F9E-8D6A-990FA1A00B17}" srcOrd="0" destOrd="0" presId="urn:microsoft.com/office/officeart/2005/8/layout/target3"/>
    <dgm:cxn modelId="{08087AE7-2AE7-4FD3-AB96-F8FFC225355B}" srcId="{85FB7F96-6B6C-4951-91E9-51413B2DAFFE}" destId="{FEDE71CE-0CE1-4AEC-A33F-F46B32B78727}" srcOrd="1" destOrd="0" parTransId="{C4194422-EDA2-406B-BA71-4573735EE957}" sibTransId="{8969AF6C-466F-4AFD-92E0-94D66EBA1310}"/>
    <dgm:cxn modelId="{71F5D168-4635-41A9-A2D4-27FBF0C30DDE}" type="presParOf" srcId="{45DDE190-3395-4530-A49B-D8717B3DB40A}" destId="{6A88837E-D9C5-403A-8035-DD150A919243}" srcOrd="0" destOrd="0" presId="urn:microsoft.com/office/officeart/2005/8/layout/target3"/>
    <dgm:cxn modelId="{3263FA20-9464-4EF7-A74C-0F59F53EF25E}" type="presParOf" srcId="{45DDE190-3395-4530-A49B-D8717B3DB40A}" destId="{9B4B96A0-43DD-40DC-8660-821A68777A0A}" srcOrd="1" destOrd="0" presId="urn:microsoft.com/office/officeart/2005/8/layout/target3"/>
    <dgm:cxn modelId="{CB3A243A-2B29-44CA-AE92-CF9E38A1F7A8}" type="presParOf" srcId="{45DDE190-3395-4530-A49B-D8717B3DB40A}" destId="{12D34C80-7A58-4F9E-8D6A-990FA1A00B17}" srcOrd="2" destOrd="0" presId="urn:microsoft.com/office/officeart/2005/8/layout/target3"/>
    <dgm:cxn modelId="{0BAC56C6-1B9E-4AF1-AEDD-6D4CA40D6698}" type="presParOf" srcId="{45DDE190-3395-4530-A49B-D8717B3DB40A}" destId="{ABB623AC-A016-48D7-9C14-D7CB849C625B}" srcOrd="3" destOrd="0" presId="urn:microsoft.com/office/officeart/2005/8/layout/target3"/>
    <dgm:cxn modelId="{6DF1AD47-3085-44F5-AC3D-9D5E2EA71F48}" type="presParOf" srcId="{45DDE190-3395-4530-A49B-D8717B3DB40A}" destId="{611651FD-67D0-4868-9439-64BD9CB5CAC9}" srcOrd="4" destOrd="0" presId="urn:microsoft.com/office/officeart/2005/8/layout/target3"/>
    <dgm:cxn modelId="{301C30C0-967B-40CC-8518-174AF23A8CB9}" type="presParOf" srcId="{45DDE190-3395-4530-A49B-D8717B3DB40A}" destId="{78AF8AB6-A290-4E52-8BB2-DF45269C932B}" srcOrd="5" destOrd="0" presId="urn:microsoft.com/office/officeart/2005/8/layout/target3"/>
    <dgm:cxn modelId="{8B8577D3-4431-4802-AFEB-87C89B288871}" type="presParOf" srcId="{45DDE190-3395-4530-A49B-D8717B3DB40A}" destId="{266747E2-33B5-4F73-BB43-C9C42716D8E3}" srcOrd="6" destOrd="0" presId="urn:microsoft.com/office/officeart/2005/8/layout/target3"/>
    <dgm:cxn modelId="{E3E85D26-4B39-4B09-B163-D58202019016}" type="presParOf" srcId="{45DDE190-3395-4530-A49B-D8717B3DB40A}" destId="{88E4FB6C-E742-4259-B0D4-77237B79F55E}" srcOrd="7" destOrd="0" presId="urn:microsoft.com/office/officeart/2005/8/layout/target3"/>
    <dgm:cxn modelId="{C6391A09-FEFC-4426-AAF8-EA0CECC29D1E}" type="presParOf" srcId="{45DDE190-3395-4530-A49B-D8717B3DB40A}" destId="{DB2E94DB-5D28-4BDC-BA5E-5B72E985FE21}" srcOrd="8" destOrd="0" presId="urn:microsoft.com/office/officeart/2005/8/layout/target3"/>
    <dgm:cxn modelId="{FED3F3A2-6373-4066-B8CA-4C6AD150C7F1}" type="presParOf" srcId="{45DDE190-3395-4530-A49B-D8717B3DB40A}" destId="{42A34C37-A7B7-4B46-A469-62C680EA140F}" srcOrd="9" destOrd="0" presId="urn:microsoft.com/office/officeart/2005/8/layout/target3"/>
    <dgm:cxn modelId="{A2E7EC52-1A35-408B-A44A-59B9027164EA}" type="presParOf" srcId="{45DDE190-3395-4530-A49B-D8717B3DB40A}" destId="{67D88735-E7CC-4749-ABA8-D94A67169C51}" srcOrd="10" destOrd="0" presId="urn:microsoft.com/office/officeart/2005/8/layout/target3"/>
    <dgm:cxn modelId="{8EE5679F-0C19-435E-BCBE-2F506DE88CD1}" type="presParOf" srcId="{45DDE190-3395-4530-A49B-D8717B3DB40A}" destId="{21E3B62E-C9FF-4360-9D41-DFF5BAB3C499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3F234D-C514-454C-9ED2-8BC1D7E34F97}" type="doc">
      <dgm:prSet loTypeId="urn:microsoft.com/office/officeart/2005/8/layout/pyramid2" loCatId="pyramid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80449F7E-AC0B-44B2-B665-7350A0903BA4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НАЛОГОВЫЕ ДОХОДЫ – 25 582 602,10 рублей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B001ACB0-C578-44AC-B1E2-D0E3EE85A360}" type="parTrans" cxnId="{B817134B-6E5E-4F37-9B2A-B0810658803A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F3539DC9-E151-492B-B7C6-B4D45A759939}" type="sibTrans" cxnId="{B817134B-6E5E-4F37-9B2A-B0810658803A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98DCF587-ABAA-4591-961E-9D91AEFF8CF9}">
      <dgm:prSet phldrT="[Текст]" custT="1"/>
      <dgm:spPr/>
      <dgm:t>
        <a:bodyPr/>
        <a:lstStyle/>
        <a:p>
          <a:r>
            <a:rPr lang="ru-RU" sz="1000" b="0" dirty="0" smtClean="0">
              <a:latin typeface="Times New Roman" pitchFamily="18" charset="0"/>
              <a:cs typeface="Times New Roman" pitchFamily="18" charset="0"/>
            </a:rPr>
            <a:t>Налоги на доходы физических лиц – 21 586 687,56 рублей</a:t>
          </a:r>
          <a:endParaRPr lang="ru-RU" sz="1000" b="0" dirty="0">
            <a:latin typeface="Times New Roman" pitchFamily="18" charset="0"/>
            <a:cs typeface="Times New Roman" pitchFamily="18" charset="0"/>
          </a:endParaRPr>
        </a:p>
      </dgm:t>
    </dgm:pt>
    <dgm:pt modelId="{902FE589-5BC7-4750-8CEF-13FA560A3B01}" type="parTrans" cxnId="{40D16926-22A2-47DE-858C-1B399D2868C2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C3ACB057-45DE-4148-9269-2A1265F051B2}" type="sibTrans" cxnId="{40D16926-22A2-47DE-858C-1B399D2868C2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A68A254D-50D0-41AF-BD11-E5AB1DDF57F0}">
      <dgm:prSet phldrT="[Текст]" custT="1"/>
      <dgm:spPr/>
      <dgm:t>
        <a:bodyPr/>
        <a:lstStyle/>
        <a:p>
          <a:r>
            <a:rPr lang="ru-RU" sz="1000" b="0" dirty="0" smtClean="0">
              <a:latin typeface="Times New Roman" pitchFamily="18" charset="0"/>
              <a:cs typeface="Times New Roman" pitchFamily="18" charset="0"/>
            </a:rPr>
            <a:t>Налоги на совокупный доход – 68 597,46 рублей</a:t>
          </a:r>
          <a:endParaRPr lang="ru-RU" sz="1000" b="0" dirty="0">
            <a:latin typeface="Times New Roman" pitchFamily="18" charset="0"/>
            <a:cs typeface="Times New Roman" pitchFamily="18" charset="0"/>
          </a:endParaRPr>
        </a:p>
      </dgm:t>
    </dgm:pt>
    <dgm:pt modelId="{DC8E2C08-52A9-4B86-BDFC-AEFD871F5F66}" type="parTrans" cxnId="{A05B4575-E457-4AAE-A48F-AD9741910CAB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D1DA674D-3B3A-4E4E-9C49-980961079D6C}" type="sibTrans" cxnId="{A05B4575-E457-4AAE-A48F-AD9741910CAB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51289EE7-30D3-44D8-8416-B639295D3C36}">
      <dgm:prSet phldrT="[Текст]" custT="1"/>
      <dgm:spPr/>
      <dgm:t>
        <a:bodyPr/>
        <a:lstStyle/>
        <a:p>
          <a:r>
            <a:rPr lang="ru-RU" sz="1000" b="0" dirty="0" smtClean="0">
              <a:latin typeface="Times New Roman" pitchFamily="18" charset="0"/>
              <a:cs typeface="Times New Roman" pitchFamily="18" charset="0"/>
            </a:rPr>
            <a:t>Налоги на имущество (имущество и земельный) – 2 234 544,96 рублей</a:t>
          </a:r>
          <a:endParaRPr lang="ru-RU" sz="1000" b="0" dirty="0">
            <a:latin typeface="Times New Roman" pitchFamily="18" charset="0"/>
            <a:cs typeface="Times New Roman" pitchFamily="18" charset="0"/>
          </a:endParaRPr>
        </a:p>
      </dgm:t>
    </dgm:pt>
    <dgm:pt modelId="{31ADFA94-E003-43EF-B77B-74FC6E29F66B}" type="parTrans" cxnId="{B127E881-BE62-4604-A36C-1A48F3A89064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BDD3363D-C728-4A54-AF37-7B0BE1384CC4}" type="sibTrans" cxnId="{B127E881-BE62-4604-A36C-1A48F3A89064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7B6229EB-D5C4-4393-9A05-38D8778324A9}">
      <dgm:prSet phldrT="[Текст]" custT="1"/>
      <dgm:spPr/>
      <dgm:t>
        <a:bodyPr/>
        <a:lstStyle/>
        <a:p>
          <a:pPr algn="ctr"/>
          <a:r>
            <a:rPr lang="ru-RU" sz="1000" b="0" dirty="0" smtClean="0">
              <a:latin typeface="Times New Roman" pitchFamily="18" charset="0"/>
              <a:cs typeface="Times New Roman" pitchFamily="18" charset="0"/>
            </a:rPr>
            <a:t>Прочие налоговые доходы – 17 500,00 рублей</a:t>
          </a:r>
          <a:endParaRPr lang="ru-RU" sz="1000" b="0" dirty="0">
            <a:latin typeface="Times New Roman" pitchFamily="18" charset="0"/>
            <a:cs typeface="Times New Roman" pitchFamily="18" charset="0"/>
          </a:endParaRPr>
        </a:p>
      </dgm:t>
    </dgm:pt>
    <dgm:pt modelId="{DCD1A3F5-0D30-4BB5-8BAD-01FB936797D9}" type="parTrans" cxnId="{A6C1E2F1-C3C3-49BD-A948-D1AF423ADE44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695BB055-9A64-461F-AC6A-32AE1823B60E}" type="sibTrans" cxnId="{A6C1E2F1-C3C3-49BD-A948-D1AF423ADE44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39CAED06-A049-4B6F-A8AD-538DC89592CF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НЕНАЛОГОВЫЕ ДОХОДЫ – 1 620 124,25 рублей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55852FCE-1FA1-480F-8AD7-EDAE24875114}" type="parTrans" cxnId="{3F6B7489-BAEB-4BDE-9B37-8E02E916BE1A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FDCFA262-B1F8-4ECD-8779-F84573A6A304}" type="sibTrans" cxnId="{3F6B7489-BAEB-4BDE-9B37-8E02E916BE1A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59E8498B-1486-47EA-8089-C48835CE20AF}">
      <dgm:prSet phldrT="[Текст]" custT="1"/>
      <dgm:spPr/>
      <dgm:t>
        <a:bodyPr/>
        <a:lstStyle/>
        <a:p>
          <a:r>
            <a:rPr lang="ru-RU" sz="1000" b="0" i="0" dirty="0" smtClean="0">
              <a:latin typeface="Times New Roman" pitchFamily="18" charset="0"/>
              <a:cs typeface="Times New Roman" pitchFamily="18" charset="0"/>
            </a:rPr>
            <a:t>Доходы, полученные в виде арендной платы за земельные участки – 64 947,72 рублей</a:t>
          </a:r>
          <a:endParaRPr lang="ru-RU" sz="1000" b="0" i="0" dirty="0">
            <a:latin typeface="Times New Roman" pitchFamily="18" charset="0"/>
            <a:cs typeface="Times New Roman" pitchFamily="18" charset="0"/>
          </a:endParaRPr>
        </a:p>
      </dgm:t>
    </dgm:pt>
    <dgm:pt modelId="{D40F78B7-57B4-49EC-B750-930009940B6B}" type="parTrans" cxnId="{DA54AC51-9ABB-4CA0-8438-6986A98946B3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585DAC79-47E0-4CDB-B075-65DD33CD2ECC}" type="sibTrans" cxnId="{DA54AC51-9ABB-4CA0-8438-6986A98946B3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C07269A9-CF30-4B2F-97BF-27E0A4105A1C}">
      <dgm:prSet phldrT="[Текст]" custT="1"/>
      <dgm:spPr/>
      <dgm:t>
        <a:bodyPr/>
        <a:lstStyle/>
        <a:p>
          <a:r>
            <a:rPr lang="ru-RU" sz="1000" b="0" dirty="0" smtClean="0">
              <a:latin typeface="Times New Roman" pitchFamily="18" charset="0"/>
              <a:cs typeface="Times New Roman" pitchFamily="18" charset="0"/>
            </a:rPr>
            <a:t>Доходы от продажи материальных и нематериальных активов – 9 264,69 рублей</a:t>
          </a:r>
          <a:endParaRPr lang="ru-RU" sz="1000" b="0" dirty="0">
            <a:latin typeface="Times New Roman" pitchFamily="18" charset="0"/>
            <a:cs typeface="Times New Roman" pitchFamily="18" charset="0"/>
          </a:endParaRPr>
        </a:p>
      </dgm:t>
    </dgm:pt>
    <dgm:pt modelId="{E5AB23F0-1C2F-45FC-A41D-240F7DEC1738}" type="parTrans" cxnId="{33B1549E-7B97-4937-BF85-1159B62F5437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7A2964A7-B194-47D2-A3A8-5DC1EFE9AD53}" type="sibTrans" cxnId="{33B1549E-7B97-4937-BF85-1159B62F5437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002D7F21-BF88-4F63-92D6-B1379B6E4EB2}">
      <dgm:prSet phldrT="[Текст]" custT="1"/>
      <dgm:spPr/>
      <dgm:t>
        <a:bodyPr/>
        <a:lstStyle/>
        <a:p>
          <a:r>
            <a:rPr lang="ru-RU" sz="1000" dirty="0" smtClean="0">
              <a:latin typeface="Times New Roman" pitchFamily="18" charset="0"/>
              <a:cs typeface="Times New Roman" pitchFamily="18" charset="0"/>
            </a:rPr>
            <a:t>Доходы от оказания платных услуг (работ) – 85 440,00 рублей</a:t>
          </a:r>
          <a:endParaRPr lang="ru-RU" sz="1000" dirty="0">
            <a:latin typeface="Times New Roman" pitchFamily="18" charset="0"/>
            <a:cs typeface="Times New Roman" pitchFamily="18" charset="0"/>
          </a:endParaRPr>
        </a:p>
      </dgm:t>
    </dgm:pt>
    <dgm:pt modelId="{37C114C0-00BC-44EB-A7BD-D72EF39D7803}" type="parTrans" cxnId="{702FFEDE-AFD4-4F33-80F6-9CEBF0DBBBC8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5C2E40C6-2993-479D-9E28-0CF6073185B2}" type="sibTrans" cxnId="{702FFEDE-AFD4-4F33-80F6-9CEBF0DBBBC8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F8DD38DD-4ED3-40F7-BC2D-37E42C7FCABF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БЕЗВОЗМЕЗДНЫЕ ПОСТУПЛЕНИЯ – 1 398 754,36 рублей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D3F7D7EA-161D-4FF6-A41F-F5F6E4A8EB58}" type="parTrans" cxnId="{6FADF51B-F1A1-44C1-8BC1-3A783E7399E4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D621B7E0-AA3A-4948-9DB0-50F476C9BF80}" type="sibTrans" cxnId="{6FADF51B-F1A1-44C1-8BC1-3A783E7399E4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66834512-C6C6-4812-B2DA-FF363ACA7ADA}">
      <dgm:prSet phldrT="[Текст]" custT="1"/>
      <dgm:spPr/>
      <dgm:t>
        <a:bodyPr/>
        <a:lstStyle/>
        <a:p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Субвенции бюджетам субъектов Российской Федерации и муниципальных образований – 197560,00 рублей</a:t>
          </a:r>
          <a:endParaRPr lang="ru-RU" sz="1050" b="0" dirty="0">
            <a:latin typeface="Times New Roman" pitchFamily="18" charset="0"/>
            <a:cs typeface="Times New Roman" pitchFamily="18" charset="0"/>
          </a:endParaRPr>
        </a:p>
      </dgm:t>
    </dgm:pt>
    <dgm:pt modelId="{3898636C-DAFC-490F-B158-4123AF761E1C}" type="sibTrans" cxnId="{DD436A1E-E480-4D87-B2D8-3DA8D0D16BBC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E6574E22-108E-4C04-BB63-8F778D30AF6F}" type="parTrans" cxnId="{DD436A1E-E480-4D87-B2D8-3DA8D0D16BBC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0C02C273-5C27-4CD5-931C-A8ABB6781F7B}">
      <dgm:prSet phldrT="[Текст]" custT="1"/>
      <dgm:spPr/>
      <dgm:t>
        <a:bodyPr/>
        <a:lstStyle/>
        <a:p>
          <a:r>
            <a:rPr lang="ru-RU" sz="1000" dirty="0" smtClean="0">
              <a:latin typeface="Times New Roman" pitchFamily="18" charset="0"/>
              <a:cs typeface="Times New Roman" pitchFamily="18" charset="0"/>
            </a:rPr>
            <a:t>Доходы от сдачи в аренду имущества – 1 460 471,84 рублей</a:t>
          </a:r>
          <a:endParaRPr lang="ru-RU" sz="1000" dirty="0">
            <a:latin typeface="Times New Roman" pitchFamily="18" charset="0"/>
            <a:cs typeface="Times New Roman" pitchFamily="18" charset="0"/>
          </a:endParaRPr>
        </a:p>
      </dgm:t>
    </dgm:pt>
    <dgm:pt modelId="{BC279A67-1DD2-4384-8042-611A3F8AB1DA}" type="parTrans" cxnId="{892615A7-6238-4C2A-8FFC-952B9F84ACA2}">
      <dgm:prSet/>
      <dgm:spPr/>
      <dgm:t>
        <a:bodyPr/>
        <a:lstStyle/>
        <a:p>
          <a:endParaRPr lang="ru-RU"/>
        </a:p>
      </dgm:t>
    </dgm:pt>
    <dgm:pt modelId="{E77E5756-53E2-4278-844C-EFD07A4146FB}" type="sibTrans" cxnId="{892615A7-6238-4C2A-8FFC-952B9F84ACA2}">
      <dgm:prSet/>
      <dgm:spPr/>
      <dgm:t>
        <a:bodyPr/>
        <a:lstStyle/>
        <a:p>
          <a:endParaRPr lang="ru-RU"/>
        </a:p>
      </dgm:t>
    </dgm:pt>
    <dgm:pt modelId="{5BB611DC-F927-43BF-8083-28EE1C80F3B4}">
      <dgm:prSet phldrT="[Текст]" custT="1"/>
      <dgm:spPr/>
      <dgm:t>
        <a:bodyPr/>
        <a:lstStyle/>
        <a:p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Прочие межбюджетные трансферты, передаваемые бюджетам поселения – 1 201 194,36 рублей</a:t>
          </a:r>
          <a:endParaRPr lang="ru-RU" sz="1050" dirty="0">
            <a:latin typeface="Times New Roman" pitchFamily="18" charset="0"/>
            <a:cs typeface="Times New Roman" pitchFamily="18" charset="0"/>
          </a:endParaRPr>
        </a:p>
      </dgm:t>
    </dgm:pt>
    <dgm:pt modelId="{0EC6DED8-DE64-4E43-9D60-26DEFB815DFA}" type="parTrans" cxnId="{F9C38496-D411-4DD9-B1BA-3E128AE8BD10}">
      <dgm:prSet/>
      <dgm:spPr/>
      <dgm:t>
        <a:bodyPr/>
        <a:lstStyle/>
        <a:p>
          <a:endParaRPr lang="ru-RU"/>
        </a:p>
      </dgm:t>
    </dgm:pt>
    <dgm:pt modelId="{A861CDB9-17A1-47CA-A949-7CB3EC28315E}" type="sibTrans" cxnId="{F9C38496-D411-4DD9-B1BA-3E128AE8BD10}">
      <dgm:prSet/>
      <dgm:spPr/>
      <dgm:t>
        <a:bodyPr/>
        <a:lstStyle/>
        <a:p>
          <a:endParaRPr lang="ru-RU"/>
        </a:p>
      </dgm:t>
    </dgm:pt>
    <dgm:pt modelId="{8CF6F40D-EDA3-4111-A620-87C93DFFA09F}">
      <dgm:prSet/>
      <dgm:spPr/>
      <dgm:t>
        <a:bodyPr/>
        <a:lstStyle/>
        <a:p>
          <a:pPr algn="ctr"/>
          <a:endParaRPr lang="ru-RU"/>
        </a:p>
      </dgm:t>
    </dgm:pt>
    <dgm:pt modelId="{7254B869-A76E-4215-BD7E-2FD4C7F5122F}" type="parTrans" cxnId="{ACAE7FEF-5AEE-47DA-902E-442D8F41B3AF}">
      <dgm:prSet/>
      <dgm:spPr/>
      <dgm:t>
        <a:bodyPr/>
        <a:lstStyle/>
        <a:p>
          <a:endParaRPr lang="ru-RU"/>
        </a:p>
      </dgm:t>
    </dgm:pt>
    <dgm:pt modelId="{E3BAFD62-E72E-4F22-86B6-BD8015247EBF}" type="sibTrans" cxnId="{ACAE7FEF-5AEE-47DA-902E-442D8F41B3AF}">
      <dgm:prSet/>
      <dgm:spPr/>
      <dgm:t>
        <a:bodyPr/>
        <a:lstStyle/>
        <a:p>
          <a:endParaRPr lang="ru-RU"/>
        </a:p>
      </dgm:t>
    </dgm:pt>
    <dgm:pt modelId="{5376D9A2-18DF-4D13-89EC-075D18238702}">
      <dgm:prSet phldrT="[Текст]" custT="1"/>
      <dgm:spPr/>
      <dgm:t>
        <a:bodyPr/>
        <a:lstStyle/>
        <a:p>
          <a:r>
            <a:rPr lang="ru-RU" sz="1000" b="0" dirty="0" smtClean="0">
              <a:latin typeface="Times New Roman" pitchFamily="18" charset="0"/>
              <a:cs typeface="Times New Roman" pitchFamily="18" charset="0"/>
            </a:rPr>
            <a:t>Акцизы по подакцизным товарам, производимые на территории Российской Федерации – 1675272,12 рублей</a:t>
          </a:r>
          <a:endParaRPr lang="ru-RU" sz="1000" b="0" dirty="0">
            <a:latin typeface="Times New Roman" pitchFamily="18" charset="0"/>
            <a:cs typeface="Times New Roman" pitchFamily="18" charset="0"/>
          </a:endParaRPr>
        </a:p>
      </dgm:t>
    </dgm:pt>
    <dgm:pt modelId="{E3208784-A4F3-416E-8A7D-41A5EB2DBAC2}" type="parTrans" cxnId="{A29D835B-06F3-40D1-9288-651A8976D2C8}">
      <dgm:prSet/>
      <dgm:spPr/>
      <dgm:t>
        <a:bodyPr/>
        <a:lstStyle/>
        <a:p>
          <a:endParaRPr lang="ru-RU"/>
        </a:p>
      </dgm:t>
    </dgm:pt>
    <dgm:pt modelId="{919C923D-C993-457B-88C4-DDC71E4499A4}" type="sibTrans" cxnId="{A29D835B-06F3-40D1-9288-651A8976D2C8}">
      <dgm:prSet/>
      <dgm:spPr/>
      <dgm:t>
        <a:bodyPr/>
        <a:lstStyle/>
        <a:p>
          <a:endParaRPr lang="ru-RU"/>
        </a:p>
      </dgm:t>
    </dgm:pt>
    <dgm:pt modelId="{A4B47CA7-8DDF-4274-89AD-BA6728557BAA}" type="pres">
      <dgm:prSet presAssocID="{233F234D-C514-454C-9ED2-8BC1D7E34F97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8C8A8FBF-7FAC-4A7F-B29A-56A1398861FB}" type="pres">
      <dgm:prSet presAssocID="{233F234D-C514-454C-9ED2-8BC1D7E34F97}" presName="pyramid" presStyleLbl="node1" presStyleIdx="0" presStyleCnt="1" custLinFactNeighborX="-34047" custLinFactNeighborY="-632"/>
      <dgm:spPr/>
      <dgm:t>
        <a:bodyPr/>
        <a:lstStyle/>
        <a:p>
          <a:endParaRPr lang="ru-RU"/>
        </a:p>
      </dgm:t>
    </dgm:pt>
    <dgm:pt modelId="{A804C7BD-7BB1-4FD3-8027-9EB5CE94E217}" type="pres">
      <dgm:prSet presAssocID="{233F234D-C514-454C-9ED2-8BC1D7E34F97}" presName="theList" presStyleCnt="0"/>
      <dgm:spPr/>
      <dgm:t>
        <a:bodyPr/>
        <a:lstStyle/>
        <a:p>
          <a:endParaRPr lang="ru-RU"/>
        </a:p>
      </dgm:t>
    </dgm:pt>
    <dgm:pt modelId="{B1456460-1D99-4D4B-A859-7E71CF668C49}" type="pres">
      <dgm:prSet presAssocID="{80449F7E-AC0B-44B2-B665-7350A0903BA4}" presName="aNode" presStyleLbl="fgAcc1" presStyleIdx="0" presStyleCnt="14" custScaleX="198582" custScaleY="126983" custLinFactY="-76850" custLinFactNeighborX="2575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B31A58-D0F3-435A-99FC-0118FCBF49C7}" type="pres">
      <dgm:prSet presAssocID="{80449F7E-AC0B-44B2-B665-7350A0903BA4}" presName="aSpace" presStyleCnt="0"/>
      <dgm:spPr/>
      <dgm:t>
        <a:bodyPr/>
        <a:lstStyle/>
        <a:p>
          <a:endParaRPr lang="ru-RU"/>
        </a:p>
      </dgm:t>
    </dgm:pt>
    <dgm:pt modelId="{75ACA26A-9A3D-4211-BE05-3CDA959F42C7}" type="pres">
      <dgm:prSet presAssocID="{98DCF587-ABAA-4591-961E-9D91AEFF8CF9}" presName="aNode" presStyleLbl="fgAcc1" presStyleIdx="1" presStyleCnt="14" custScaleX="198582" custScaleY="118815" custLinFactY="-51331" custLinFactNeighborX="2575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E317E7-8E4A-4B62-B425-BB78B76DB869}" type="pres">
      <dgm:prSet presAssocID="{98DCF587-ABAA-4591-961E-9D91AEFF8CF9}" presName="aSpace" presStyleCnt="0"/>
      <dgm:spPr/>
      <dgm:t>
        <a:bodyPr/>
        <a:lstStyle/>
        <a:p>
          <a:endParaRPr lang="ru-RU"/>
        </a:p>
      </dgm:t>
    </dgm:pt>
    <dgm:pt modelId="{F9318589-8BB1-4A08-B7A2-EE46A82DD007}" type="pres">
      <dgm:prSet presAssocID="{5376D9A2-18DF-4D13-89EC-075D18238702}" presName="aNode" presStyleLbl="fgAcc1" presStyleIdx="2" presStyleCnt="14" custScaleX="198582" custScaleY="121054" custLinFactY="-28482" custLinFactNeighborX="2080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C4446D-A7DB-4DC2-979F-648B547409A7}" type="pres">
      <dgm:prSet presAssocID="{5376D9A2-18DF-4D13-89EC-075D18238702}" presName="aSpace" presStyleCnt="0"/>
      <dgm:spPr/>
      <dgm:t>
        <a:bodyPr/>
        <a:lstStyle/>
        <a:p>
          <a:endParaRPr lang="ru-RU"/>
        </a:p>
      </dgm:t>
    </dgm:pt>
    <dgm:pt modelId="{003808B4-2815-4DDF-B44B-7016A25576F2}" type="pres">
      <dgm:prSet presAssocID="{A68A254D-50D0-41AF-BD11-E5AB1DDF57F0}" presName="aNode" presStyleLbl="fgAcc1" presStyleIdx="3" presStyleCnt="14" custScaleX="198582" custScaleY="101648" custLinFactY="-4521" custLinFactNeighborX="2080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2F8FEE-A2E9-49A9-AAD3-3C55B8014942}" type="pres">
      <dgm:prSet presAssocID="{A68A254D-50D0-41AF-BD11-E5AB1DDF57F0}" presName="aSpace" presStyleCnt="0"/>
      <dgm:spPr/>
      <dgm:t>
        <a:bodyPr/>
        <a:lstStyle/>
        <a:p>
          <a:endParaRPr lang="ru-RU"/>
        </a:p>
      </dgm:t>
    </dgm:pt>
    <dgm:pt modelId="{604EEA4B-F2CA-4FBD-8E98-298F5088F807}" type="pres">
      <dgm:prSet presAssocID="{51289EE7-30D3-44D8-8416-B639295D3C36}" presName="aNode" presStyleLbl="fgAcc1" presStyleIdx="4" presStyleCnt="14" custScaleX="198582" custScaleY="73934" custLinFactNeighborX="20802" custLinFactNeighborY="179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169603-7B3E-40EF-81F7-27540A7B83BD}" type="pres">
      <dgm:prSet presAssocID="{51289EE7-30D3-44D8-8416-B639295D3C36}" presName="aSpace" presStyleCnt="0"/>
      <dgm:spPr/>
      <dgm:t>
        <a:bodyPr/>
        <a:lstStyle/>
        <a:p>
          <a:endParaRPr lang="ru-RU"/>
        </a:p>
      </dgm:t>
    </dgm:pt>
    <dgm:pt modelId="{C6A73299-8354-438B-ADC2-00BA338A3C2A}" type="pres">
      <dgm:prSet presAssocID="{7B6229EB-D5C4-4393-9A05-38D8778324A9}" presName="aNode" presStyleLbl="fgAcc1" presStyleIdx="5" presStyleCnt="14" custScaleX="198582" custScaleY="133874" custLinFactNeighborX="20802" custLinFactNeighborY="-84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D87300-A7C4-420B-85D8-4B50A2EDD1C2}" type="pres">
      <dgm:prSet presAssocID="{7B6229EB-D5C4-4393-9A05-38D8778324A9}" presName="aSpace" presStyleCnt="0"/>
      <dgm:spPr/>
      <dgm:t>
        <a:bodyPr/>
        <a:lstStyle/>
        <a:p>
          <a:endParaRPr lang="ru-RU"/>
        </a:p>
      </dgm:t>
    </dgm:pt>
    <dgm:pt modelId="{5B97BEB8-DFDC-4588-8847-B73EACD94529}" type="pres">
      <dgm:prSet presAssocID="{39CAED06-A049-4B6F-A8AD-538DC89592CF}" presName="aNode" presStyleLbl="fgAcc1" presStyleIdx="6" presStyleCnt="14" custScaleX="198582" custScaleY="89300" custLinFactY="9063" custLinFactNeighborX="2080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8125D4-E6F5-4A97-937B-04F495E4A692}" type="pres">
      <dgm:prSet presAssocID="{39CAED06-A049-4B6F-A8AD-538DC89592CF}" presName="aSpace" presStyleCnt="0"/>
      <dgm:spPr/>
      <dgm:t>
        <a:bodyPr/>
        <a:lstStyle/>
        <a:p>
          <a:endParaRPr lang="ru-RU"/>
        </a:p>
      </dgm:t>
    </dgm:pt>
    <dgm:pt modelId="{0DA0CC1E-2D96-4723-9840-33807013D40A}" type="pres">
      <dgm:prSet presAssocID="{0C02C273-5C27-4CD5-931C-A8ABB6781F7B}" presName="aNode" presStyleLbl="fgAcc1" presStyleIdx="7" presStyleCnt="14" custScaleX="197240" custScaleY="120192" custLinFactNeighborX="22135" custLinFactNeighborY="636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B38E07-4E13-4849-9C0C-3E6220542A73}" type="pres">
      <dgm:prSet presAssocID="{0C02C273-5C27-4CD5-931C-A8ABB6781F7B}" presName="aSpace" presStyleCnt="0"/>
      <dgm:spPr/>
      <dgm:t>
        <a:bodyPr/>
        <a:lstStyle/>
        <a:p>
          <a:endParaRPr lang="ru-RU"/>
        </a:p>
      </dgm:t>
    </dgm:pt>
    <dgm:pt modelId="{EF8ED1D9-E58A-479B-A4A5-4C65FDAD41DE}" type="pres">
      <dgm:prSet presAssocID="{59E8498B-1486-47EA-8089-C48835CE20AF}" presName="aNode" presStyleLbl="fgAcc1" presStyleIdx="8" presStyleCnt="14" custScaleX="198285" custScaleY="132918" custLinFactY="9764" custLinFactNeighborX="23176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DAFD23-0490-4AFD-A133-342DDF3A5A15}" type="pres">
      <dgm:prSet presAssocID="{59E8498B-1486-47EA-8089-C48835CE20AF}" presName="aSpace" presStyleCnt="0"/>
      <dgm:spPr/>
      <dgm:t>
        <a:bodyPr/>
        <a:lstStyle/>
        <a:p>
          <a:endParaRPr lang="ru-RU"/>
        </a:p>
      </dgm:t>
    </dgm:pt>
    <dgm:pt modelId="{C8BAF377-8F1E-4CC9-9020-6209AD1382A3}" type="pres">
      <dgm:prSet presAssocID="{C07269A9-CF30-4B2F-97BF-27E0A4105A1C}" presName="aNode" presStyleLbl="fgAcc1" presStyleIdx="9" presStyleCnt="14" custScaleX="198582" custScaleY="90149" custLinFactY="47047" custLinFactNeighborX="2146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D739F8-5E83-44D5-9AC9-7C46A4899094}" type="pres">
      <dgm:prSet presAssocID="{C07269A9-CF30-4B2F-97BF-27E0A4105A1C}" presName="aSpace" presStyleCnt="0"/>
      <dgm:spPr/>
      <dgm:t>
        <a:bodyPr/>
        <a:lstStyle/>
        <a:p>
          <a:endParaRPr lang="ru-RU"/>
        </a:p>
      </dgm:t>
    </dgm:pt>
    <dgm:pt modelId="{4EDBDE1A-04EE-4CE6-A8D5-171A391C5293}" type="pres">
      <dgm:prSet presAssocID="{002D7F21-BF88-4F63-92D6-B1379B6E4EB2}" presName="aNode" presStyleLbl="fgAcc1" presStyleIdx="10" presStyleCnt="14" custScaleX="197641" custScaleY="65581" custLinFactY="43624" custLinFactNeighborX="2193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3A2800-D731-4E6B-8411-9DC0CC345E78}" type="pres">
      <dgm:prSet presAssocID="{002D7F21-BF88-4F63-92D6-B1379B6E4EB2}" presName="aSpace" presStyleCnt="0"/>
      <dgm:spPr/>
      <dgm:t>
        <a:bodyPr/>
        <a:lstStyle/>
        <a:p>
          <a:endParaRPr lang="ru-RU"/>
        </a:p>
      </dgm:t>
    </dgm:pt>
    <dgm:pt modelId="{E623D5B6-EA1B-40EA-A38F-4BE581CA8492}" type="pres">
      <dgm:prSet presAssocID="{F8DD38DD-4ED3-40F7-BC2D-37E42C7FCABF}" presName="aNode" presStyleLbl="fgAcc1" presStyleIdx="11" presStyleCnt="14" custScaleX="198582" custScaleY="151549" custLinFactY="48427" custLinFactNeighborX="2146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ED0949-220D-4E5B-A936-6AF39C5A8531}" type="pres">
      <dgm:prSet presAssocID="{F8DD38DD-4ED3-40F7-BC2D-37E42C7FCABF}" presName="aSpace" presStyleCnt="0"/>
      <dgm:spPr/>
      <dgm:t>
        <a:bodyPr/>
        <a:lstStyle/>
        <a:p>
          <a:endParaRPr lang="ru-RU"/>
        </a:p>
      </dgm:t>
    </dgm:pt>
    <dgm:pt modelId="{09617292-1B0E-4300-8EA5-A9E86433ED84}" type="pres">
      <dgm:prSet presAssocID="{66834512-C6C6-4812-B2DA-FF363ACA7ADA}" presName="aNode" presStyleLbl="fgAcc1" presStyleIdx="12" presStyleCnt="14" custScaleX="197143" custScaleY="160396" custLinFactY="115315" custLinFactNeighborX="20083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034D38-5A5D-45BF-A7DC-614F996ABC4A}" type="pres">
      <dgm:prSet presAssocID="{66834512-C6C6-4812-B2DA-FF363ACA7ADA}" presName="aSpace" presStyleCnt="0"/>
      <dgm:spPr/>
      <dgm:t>
        <a:bodyPr/>
        <a:lstStyle/>
        <a:p>
          <a:endParaRPr lang="ru-RU"/>
        </a:p>
      </dgm:t>
    </dgm:pt>
    <dgm:pt modelId="{F3150FBD-75BC-4C42-A331-32A21BBE7DE6}" type="pres">
      <dgm:prSet presAssocID="{5BB611DC-F927-43BF-8083-28EE1C80F3B4}" presName="aNode" presStyleLbl="fgAcc1" presStyleIdx="13" presStyleCnt="14" custScaleX="198582" custScaleY="80240" custLinFactY="132679" custLinFactNeighborX="21464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B05F7-78CB-48BC-A408-8F420206E7D3}" type="pres">
      <dgm:prSet presAssocID="{5BB611DC-F927-43BF-8083-28EE1C80F3B4}" presName="aSpace" presStyleCnt="0"/>
      <dgm:spPr/>
      <dgm:t>
        <a:bodyPr/>
        <a:lstStyle/>
        <a:p>
          <a:endParaRPr lang="ru-RU"/>
        </a:p>
      </dgm:t>
    </dgm:pt>
  </dgm:ptLst>
  <dgm:cxnLst>
    <dgm:cxn modelId="{A64A8650-A6BC-4A49-BA12-42ED6A284850}" type="presOf" srcId="{C07269A9-CF30-4B2F-97BF-27E0A4105A1C}" destId="{C8BAF377-8F1E-4CC9-9020-6209AD1382A3}" srcOrd="0" destOrd="0" presId="urn:microsoft.com/office/officeart/2005/8/layout/pyramid2"/>
    <dgm:cxn modelId="{A6C1E2F1-C3C3-49BD-A948-D1AF423ADE44}" srcId="{233F234D-C514-454C-9ED2-8BC1D7E34F97}" destId="{7B6229EB-D5C4-4393-9A05-38D8778324A9}" srcOrd="5" destOrd="0" parTransId="{DCD1A3F5-0D30-4BB5-8BAD-01FB936797D9}" sibTransId="{695BB055-9A64-461F-AC6A-32AE1823B60E}"/>
    <dgm:cxn modelId="{B1672B0A-58CB-4493-A628-2C3D948FBAC5}" type="presOf" srcId="{8CF6F40D-EDA3-4111-A620-87C93DFFA09F}" destId="{C6A73299-8354-438B-ADC2-00BA338A3C2A}" srcOrd="0" destOrd="1" presId="urn:microsoft.com/office/officeart/2005/8/layout/pyramid2"/>
    <dgm:cxn modelId="{ACAE7FEF-5AEE-47DA-902E-442D8F41B3AF}" srcId="{7B6229EB-D5C4-4393-9A05-38D8778324A9}" destId="{8CF6F40D-EDA3-4111-A620-87C93DFFA09F}" srcOrd="0" destOrd="0" parTransId="{7254B869-A76E-4215-BD7E-2FD4C7F5122F}" sibTransId="{E3BAFD62-E72E-4F22-86B6-BD8015247EBF}"/>
    <dgm:cxn modelId="{3F6B7489-BAEB-4BDE-9B37-8E02E916BE1A}" srcId="{233F234D-C514-454C-9ED2-8BC1D7E34F97}" destId="{39CAED06-A049-4B6F-A8AD-538DC89592CF}" srcOrd="6" destOrd="0" parTransId="{55852FCE-1FA1-480F-8AD7-EDAE24875114}" sibTransId="{FDCFA262-B1F8-4ECD-8779-F84573A6A304}"/>
    <dgm:cxn modelId="{C62F4151-C70D-401B-943A-27FA5C13C1AF}" type="presOf" srcId="{5376D9A2-18DF-4D13-89EC-075D18238702}" destId="{F9318589-8BB1-4A08-B7A2-EE46A82DD007}" srcOrd="0" destOrd="0" presId="urn:microsoft.com/office/officeart/2005/8/layout/pyramid2"/>
    <dgm:cxn modelId="{33B1549E-7B97-4937-BF85-1159B62F5437}" srcId="{233F234D-C514-454C-9ED2-8BC1D7E34F97}" destId="{C07269A9-CF30-4B2F-97BF-27E0A4105A1C}" srcOrd="9" destOrd="0" parTransId="{E5AB23F0-1C2F-45FC-A41D-240F7DEC1738}" sibTransId="{7A2964A7-B194-47D2-A3A8-5DC1EFE9AD53}"/>
    <dgm:cxn modelId="{40D16926-22A2-47DE-858C-1B399D2868C2}" srcId="{233F234D-C514-454C-9ED2-8BC1D7E34F97}" destId="{98DCF587-ABAA-4591-961E-9D91AEFF8CF9}" srcOrd="1" destOrd="0" parTransId="{902FE589-5BC7-4750-8CEF-13FA560A3B01}" sibTransId="{C3ACB057-45DE-4148-9269-2A1265F051B2}"/>
    <dgm:cxn modelId="{92492B40-6D47-4B6A-B287-305FE77F45D5}" type="presOf" srcId="{51289EE7-30D3-44D8-8416-B639295D3C36}" destId="{604EEA4B-F2CA-4FBD-8E98-298F5088F807}" srcOrd="0" destOrd="0" presId="urn:microsoft.com/office/officeart/2005/8/layout/pyramid2"/>
    <dgm:cxn modelId="{B2C6A838-1B81-4582-9573-58B5FEA0EE45}" type="presOf" srcId="{59E8498B-1486-47EA-8089-C48835CE20AF}" destId="{EF8ED1D9-E58A-479B-A4A5-4C65FDAD41DE}" srcOrd="0" destOrd="0" presId="urn:microsoft.com/office/officeart/2005/8/layout/pyramid2"/>
    <dgm:cxn modelId="{F5D23B72-27B3-43BF-BCAE-3C942B389D39}" type="presOf" srcId="{F8DD38DD-4ED3-40F7-BC2D-37E42C7FCABF}" destId="{E623D5B6-EA1B-40EA-A38F-4BE581CA8492}" srcOrd="0" destOrd="0" presId="urn:microsoft.com/office/officeart/2005/8/layout/pyramid2"/>
    <dgm:cxn modelId="{01288516-63CA-41D7-B91D-886B4242AECE}" type="presOf" srcId="{5BB611DC-F927-43BF-8083-28EE1C80F3B4}" destId="{F3150FBD-75BC-4C42-A331-32A21BBE7DE6}" srcOrd="0" destOrd="0" presId="urn:microsoft.com/office/officeart/2005/8/layout/pyramid2"/>
    <dgm:cxn modelId="{546107AE-6506-485E-93D7-D854477E48B7}" type="presOf" srcId="{66834512-C6C6-4812-B2DA-FF363ACA7ADA}" destId="{09617292-1B0E-4300-8EA5-A9E86433ED84}" srcOrd="0" destOrd="0" presId="urn:microsoft.com/office/officeart/2005/8/layout/pyramid2"/>
    <dgm:cxn modelId="{702FFEDE-AFD4-4F33-80F6-9CEBF0DBBBC8}" srcId="{233F234D-C514-454C-9ED2-8BC1D7E34F97}" destId="{002D7F21-BF88-4F63-92D6-B1379B6E4EB2}" srcOrd="10" destOrd="0" parTransId="{37C114C0-00BC-44EB-A7BD-D72EF39D7803}" sibTransId="{5C2E40C6-2993-479D-9E28-0CF6073185B2}"/>
    <dgm:cxn modelId="{28BAFAF9-7032-495B-81AD-982A7CEF2F8C}" type="presOf" srcId="{A68A254D-50D0-41AF-BD11-E5AB1DDF57F0}" destId="{003808B4-2815-4DDF-B44B-7016A25576F2}" srcOrd="0" destOrd="0" presId="urn:microsoft.com/office/officeart/2005/8/layout/pyramid2"/>
    <dgm:cxn modelId="{1CEB963A-02FB-4B81-9B9A-520062BD2CB9}" type="presOf" srcId="{39CAED06-A049-4B6F-A8AD-538DC89592CF}" destId="{5B97BEB8-DFDC-4588-8847-B73EACD94529}" srcOrd="0" destOrd="0" presId="urn:microsoft.com/office/officeart/2005/8/layout/pyramid2"/>
    <dgm:cxn modelId="{B127E881-BE62-4604-A36C-1A48F3A89064}" srcId="{233F234D-C514-454C-9ED2-8BC1D7E34F97}" destId="{51289EE7-30D3-44D8-8416-B639295D3C36}" srcOrd="4" destOrd="0" parTransId="{31ADFA94-E003-43EF-B77B-74FC6E29F66B}" sibTransId="{BDD3363D-C728-4A54-AF37-7B0BE1384CC4}"/>
    <dgm:cxn modelId="{892615A7-6238-4C2A-8FFC-952B9F84ACA2}" srcId="{233F234D-C514-454C-9ED2-8BC1D7E34F97}" destId="{0C02C273-5C27-4CD5-931C-A8ABB6781F7B}" srcOrd="7" destOrd="0" parTransId="{BC279A67-1DD2-4384-8042-611A3F8AB1DA}" sibTransId="{E77E5756-53E2-4278-844C-EFD07A4146FB}"/>
    <dgm:cxn modelId="{A29D835B-06F3-40D1-9288-651A8976D2C8}" srcId="{233F234D-C514-454C-9ED2-8BC1D7E34F97}" destId="{5376D9A2-18DF-4D13-89EC-075D18238702}" srcOrd="2" destOrd="0" parTransId="{E3208784-A4F3-416E-8A7D-41A5EB2DBAC2}" sibTransId="{919C923D-C993-457B-88C4-DDC71E4499A4}"/>
    <dgm:cxn modelId="{038CEEDE-4E43-4FB4-A2EA-133F39BF4C96}" type="presOf" srcId="{002D7F21-BF88-4F63-92D6-B1379B6E4EB2}" destId="{4EDBDE1A-04EE-4CE6-A8D5-171A391C5293}" srcOrd="0" destOrd="0" presId="urn:microsoft.com/office/officeart/2005/8/layout/pyramid2"/>
    <dgm:cxn modelId="{030A364F-67C9-4DA7-8969-C6EC72738422}" type="presOf" srcId="{98DCF587-ABAA-4591-961E-9D91AEFF8CF9}" destId="{75ACA26A-9A3D-4211-BE05-3CDA959F42C7}" srcOrd="0" destOrd="0" presId="urn:microsoft.com/office/officeart/2005/8/layout/pyramid2"/>
    <dgm:cxn modelId="{F9C38496-D411-4DD9-B1BA-3E128AE8BD10}" srcId="{233F234D-C514-454C-9ED2-8BC1D7E34F97}" destId="{5BB611DC-F927-43BF-8083-28EE1C80F3B4}" srcOrd="13" destOrd="0" parTransId="{0EC6DED8-DE64-4E43-9D60-26DEFB815DFA}" sibTransId="{A861CDB9-17A1-47CA-A949-7CB3EC28315E}"/>
    <dgm:cxn modelId="{6FADF51B-F1A1-44C1-8BC1-3A783E7399E4}" srcId="{233F234D-C514-454C-9ED2-8BC1D7E34F97}" destId="{F8DD38DD-4ED3-40F7-BC2D-37E42C7FCABF}" srcOrd="11" destOrd="0" parTransId="{D3F7D7EA-161D-4FF6-A41F-F5F6E4A8EB58}" sibTransId="{D621B7E0-AA3A-4948-9DB0-50F476C9BF80}"/>
    <dgm:cxn modelId="{FAC00AF4-2068-46E7-BC7E-81D19FAFA8AE}" type="presOf" srcId="{233F234D-C514-454C-9ED2-8BC1D7E34F97}" destId="{A4B47CA7-8DDF-4274-89AD-BA6728557BAA}" srcOrd="0" destOrd="0" presId="urn:microsoft.com/office/officeart/2005/8/layout/pyramid2"/>
    <dgm:cxn modelId="{B817134B-6E5E-4F37-9B2A-B0810658803A}" srcId="{233F234D-C514-454C-9ED2-8BC1D7E34F97}" destId="{80449F7E-AC0B-44B2-B665-7350A0903BA4}" srcOrd="0" destOrd="0" parTransId="{B001ACB0-C578-44AC-B1E2-D0E3EE85A360}" sibTransId="{F3539DC9-E151-492B-B7C6-B4D45A759939}"/>
    <dgm:cxn modelId="{DA54AC51-9ABB-4CA0-8438-6986A98946B3}" srcId="{233F234D-C514-454C-9ED2-8BC1D7E34F97}" destId="{59E8498B-1486-47EA-8089-C48835CE20AF}" srcOrd="8" destOrd="0" parTransId="{D40F78B7-57B4-49EC-B750-930009940B6B}" sibTransId="{585DAC79-47E0-4CDB-B075-65DD33CD2ECC}"/>
    <dgm:cxn modelId="{67C9522E-27B6-4E25-A99E-8D44FF712A6B}" type="presOf" srcId="{80449F7E-AC0B-44B2-B665-7350A0903BA4}" destId="{B1456460-1D99-4D4B-A859-7E71CF668C49}" srcOrd="0" destOrd="0" presId="urn:microsoft.com/office/officeart/2005/8/layout/pyramid2"/>
    <dgm:cxn modelId="{A05B4575-E457-4AAE-A48F-AD9741910CAB}" srcId="{233F234D-C514-454C-9ED2-8BC1D7E34F97}" destId="{A68A254D-50D0-41AF-BD11-E5AB1DDF57F0}" srcOrd="3" destOrd="0" parTransId="{DC8E2C08-52A9-4B86-BDFC-AEFD871F5F66}" sibTransId="{D1DA674D-3B3A-4E4E-9C49-980961079D6C}"/>
    <dgm:cxn modelId="{B4C5FF54-7871-43DB-AE94-95E089ED2696}" type="presOf" srcId="{7B6229EB-D5C4-4393-9A05-38D8778324A9}" destId="{C6A73299-8354-438B-ADC2-00BA338A3C2A}" srcOrd="0" destOrd="0" presId="urn:microsoft.com/office/officeart/2005/8/layout/pyramid2"/>
    <dgm:cxn modelId="{DD436A1E-E480-4D87-B2D8-3DA8D0D16BBC}" srcId="{233F234D-C514-454C-9ED2-8BC1D7E34F97}" destId="{66834512-C6C6-4812-B2DA-FF363ACA7ADA}" srcOrd="12" destOrd="0" parTransId="{E6574E22-108E-4C04-BB63-8F778D30AF6F}" sibTransId="{3898636C-DAFC-490F-B158-4123AF761E1C}"/>
    <dgm:cxn modelId="{73D71BB9-229F-45E2-B1E8-164AACFB3581}" type="presOf" srcId="{0C02C273-5C27-4CD5-931C-A8ABB6781F7B}" destId="{0DA0CC1E-2D96-4723-9840-33807013D40A}" srcOrd="0" destOrd="0" presId="urn:microsoft.com/office/officeart/2005/8/layout/pyramid2"/>
    <dgm:cxn modelId="{CFDFD86E-7697-4E5B-973B-64D7A6B99064}" type="presParOf" srcId="{A4B47CA7-8DDF-4274-89AD-BA6728557BAA}" destId="{8C8A8FBF-7FAC-4A7F-B29A-56A1398861FB}" srcOrd="0" destOrd="0" presId="urn:microsoft.com/office/officeart/2005/8/layout/pyramid2"/>
    <dgm:cxn modelId="{A70637C8-1D51-4F0D-94AD-C318B9985361}" type="presParOf" srcId="{A4B47CA7-8DDF-4274-89AD-BA6728557BAA}" destId="{A804C7BD-7BB1-4FD3-8027-9EB5CE94E217}" srcOrd="1" destOrd="0" presId="urn:microsoft.com/office/officeart/2005/8/layout/pyramid2"/>
    <dgm:cxn modelId="{1AC6D062-E82C-4A8D-933E-D275732D5679}" type="presParOf" srcId="{A804C7BD-7BB1-4FD3-8027-9EB5CE94E217}" destId="{B1456460-1D99-4D4B-A859-7E71CF668C49}" srcOrd="0" destOrd="0" presId="urn:microsoft.com/office/officeart/2005/8/layout/pyramid2"/>
    <dgm:cxn modelId="{97DFCBC2-2B31-422B-82B2-A513F88F6960}" type="presParOf" srcId="{A804C7BD-7BB1-4FD3-8027-9EB5CE94E217}" destId="{AEB31A58-D0F3-435A-99FC-0118FCBF49C7}" srcOrd="1" destOrd="0" presId="urn:microsoft.com/office/officeart/2005/8/layout/pyramid2"/>
    <dgm:cxn modelId="{87C25282-3D99-443B-A2DB-40D83C82382C}" type="presParOf" srcId="{A804C7BD-7BB1-4FD3-8027-9EB5CE94E217}" destId="{75ACA26A-9A3D-4211-BE05-3CDA959F42C7}" srcOrd="2" destOrd="0" presId="urn:microsoft.com/office/officeart/2005/8/layout/pyramid2"/>
    <dgm:cxn modelId="{0C72A8E6-A012-40B7-9A76-8E8026D10144}" type="presParOf" srcId="{A804C7BD-7BB1-4FD3-8027-9EB5CE94E217}" destId="{40E317E7-8E4A-4B62-B425-BB78B76DB869}" srcOrd="3" destOrd="0" presId="urn:microsoft.com/office/officeart/2005/8/layout/pyramid2"/>
    <dgm:cxn modelId="{C61CEDD6-12B0-44CD-BE9F-AA23EC5DC67D}" type="presParOf" srcId="{A804C7BD-7BB1-4FD3-8027-9EB5CE94E217}" destId="{F9318589-8BB1-4A08-B7A2-EE46A82DD007}" srcOrd="4" destOrd="0" presId="urn:microsoft.com/office/officeart/2005/8/layout/pyramid2"/>
    <dgm:cxn modelId="{CC134A7C-E1B4-4F3D-8A43-0E3AC98B510B}" type="presParOf" srcId="{A804C7BD-7BB1-4FD3-8027-9EB5CE94E217}" destId="{ADC4446D-A7DB-4DC2-979F-648B547409A7}" srcOrd="5" destOrd="0" presId="urn:microsoft.com/office/officeart/2005/8/layout/pyramid2"/>
    <dgm:cxn modelId="{2B3DBBFA-7FD4-428E-AFB2-198F4A34B91C}" type="presParOf" srcId="{A804C7BD-7BB1-4FD3-8027-9EB5CE94E217}" destId="{003808B4-2815-4DDF-B44B-7016A25576F2}" srcOrd="6" destOrd="0" presId="urn:microsoft.com/office/officeart/2005/8/layout/pyramid2"/>
    <dgm:cxn modelId="{5647DD5B-BB22-4508-9012-0D2B1EB0B126}" type="presParOf" srcId="{A804C7BD-7BB1-4FD3-8027-9EB5CE94E217}" destId="{2C2F8FEE-A2E9-49A9-AAD3-3C55B8014942}" srcOrd="7" destOrd="0" presId="urn:microsoft.com/office/officeart/2005/8/layout/pyramid2"/>
    <dgm:cxn modelId="{5D4C31C2-9392-4541-93D5-A617EEDCF330}" type="presParOf" srcId="{A804C7BD-7BB1-4FD3-8027-9EB5CE94E217}" destId="{604EEA4B-F2CA-4FBD-8E98-298F5088F807}" srcOrd="8" destOrd="0" presId="urn:microsoft.com/office/officeart/2005/8/layout/pyramid2"/>
    <dgm:cxn modelId="{9CBF2F2E-CCD4-4FD4-BECD-7D0968A35A59}" type="presParOf" srcId="{A804C7BD-7BB1-4FD3-8027-9EB5CE94E217}" destId="{99169603-7B3E-40EF-81F7-27540A7B83BD}" srcOrd="9" destOrd="0" presId="urn:microsoft.com/office/officeart/2005/8/layout/pyramid2"/>
    <dgm:cxn modelId="{168F3AB5-CB0A-41D6-AC3C-9F83218B4D3D}" type="presParOf" srcId="{A804C7BD-7BB1-4FD3-8027-9EB5CE94E217}" destId="{C6A73299-8354-438B-ADC2-00BA338A3C2A}" srcOrd="10" destOrd="0" presId="urn:microsoft.com/office/officeart/2005/8/layout/pyramid2"/>
    <dgm:cxn modelId="{1445D5EE-284D-41FF-9192-F88921AFDDF9}" type="presParOf" srcId="{A804C7BD-7BB1-4FD3-8027-9EB5CE94E217}" destId="{14D87300-A7C4-420B-85D8-4B50A2EDD1C2}" srcOrd="11" destOrd="0" presId="urn:microsoft.com/office/officeart/2005/8/layout/pyramid2"/>
    <dgm:cxn modelId="{886A8713-1D89-4E81-B620-10CF4EBCCE8B}" type="presParOf" srcId="{A804C7BD-7BB1-4FD3-8027-9EB5CE94E217}" destId="{5B97BEB8-DFDC-4588-8847-B73EACD94529}" srcOrd="12" destOrd="0" presId="urn:microsoft.com/office/officeart/2005/8/layout/pyramid2"/>
    <dgm:cxn modelId="{AA1994FC-A3C2-4EB5-81CD-10A905BA56C9}" type="presParOf" srcId="{A804C7BD-7BB1-4FD3-8027-9EB5CE94E217}" destId="{158125D4-E6F5-4A97-937B-04F495E4A692}" srcOrd="13" destOrd="0" presId="urn:microsoft.com/office/officeart/2005/8/layout/pyramid2"/>
    <dgm:cxn modelId="{61421F4E-6B02-4AEC-8A0C-2A8A31294832}" type="presParOf" srcId="{A804C7BD-7BB1-4FD3-8027-9EB5CE94E217}" destId="{0DA0CC1E-2D96-4723-9840-33807013D40A}" srcOrd="14" destOrd="0" presId="urn:microsoft.com/office/officeart/2005/8/layout/pyramid2"/>
    <dgm:cxn modelId="{646D6324-3A04-42CA-B0C1-74F152C92B62}" type="presParOf" srcId="{A804C7BD-7BB1-4FD3-8027-9EB5CE94E217}" destId="{DBB38E07-4E13-4849-9C0C-3E6220542A73}" srcOrd="15" destOrd="0" presId="urn:microsoft.com/office/officeart/2005/8/layout/pyramid2"/>
    <dgm:cxn modelId="{DCFEB291-1370-46B9-A113-A749E4C21277}" type="presParOf" srcId="{A804C7BD-7BB1-4FD3-8027-9EB5CE94E217}" destId="{EF8ED1D9-E58A-479B-A4A5-4C65FDAD41DE}" srcOrd="16" destOrd="0" presId="urn:microsoft.com/office/officeart/2005/8/layout/pyramid2"/>
    <dgm:cxn modelId="{015761D6-1A86-427C-91F4-26EDA8B8E6ED}" type="presParOf" srcId="{A804C7BD-7BB1-4FD3-8027-9EB5CE94E217}" destId="{32DAFD23-0490-4AFD-A133-342DDF3A5A15}" srcOrd="17" destOrd="0" presId="urn:microsoft.com/office/officeart/2005/8/layout/pyramid2"/>
    <dgm:cxn modelId="{CBBEA2CB-C274-47BB-98C7-E0D49C9A39CE}" type="presParOf" srcId="{A804C7BD-7BB1-4FD3-8027-9EB5CE94E217}" destId="{C8BAF377-8F1E-4CC9-9020-6209AD1382A3}" srcOrd="18" destOrd="0" presId="urn:microsoft.com/office/officeart/2005/8/layout/pyramid2"/>
    <dgm:cxn modelId="{85A11AD2-9B04-4681-88EB-313D574A459D}" type="presParOf" srcId="{A804C7BD-7BB1-4FD3-8027-9EB5CE94E217}" destId="{13D739F8-5E83-44D5-9AC9-7C46A4899094}" srcOrd="19" destOrd="0" presId="urn:microsoft.com/office/officeart/2005/8/layout/pyramid2"/>
    <dgm:cxn modelId="{C64B0FDB-F466-4EF1-A337-6DC8BAA5CF16}" type="presParOf" srcId="{A804C7BD-7BB1-4FD3-8027-9EB5CE94E217}" destId="{4EDBDE1A-04EE-4CE6-A8D5-171A391C5293}" srcOrd="20" destOrd="0" presId="urn:microsoft.com/office/officeart/2005/8/layout/pyramid2"/>
    <dgm:cxn modelId="{B35EE014-2AD3-4295-979A-FD86B96C24DA}" type="presParOf" srcId="{A804C7BD-7BB1-4FD3-8027-9EB5CE94E217}" destId="{043A2800-D731-4E6B-8411-9DC0CC345E78}" srcOrd="21" destOrd="0" presId="urn:microsoft.com/office/officeart/2005/8/layout/pyramid2"/>
    <dgm:cxn modelId="{B9FF8B41-CE0F-4711-82D5-09E2317C904B}" type="presParOf" srcId="{A804C7BD-7BB1-4FD3-8027-9EB5CE94E217}" destId="{E623D5B6-EA1B-40EA-A38F-4BE581CA8492}" srcOrd="22" destOrd="0" presId="urn:microsoft.com/office/officeart/2005/8/layout/pyramid2"/>
    <dgm:cxn modelId="{76BA7473-614B-4E5F-832C-20F52F80CA37}" type="presParOf" srcId="{A804C7BD-7BB1-4FD3-8027-9EB5CE94E217}" destId="{FBED0949-220D-4E5B-A936-6AF39C5A8531}" srcOrd="23" destOrd="0" presId="urn:microsoft.com/office/officeart/2005/8/layout/pyramid2"/>
    <dgm:cxn modelId="{EF52E92C-F043-48DE-90AC-F647AA3EA94B}" type="presParOf" srcId="{A804C7BD-7BB1-4FD3-8027-9EB5CE94E217}" destId="{09617292-1B0E-4300-8EA5-A9E86433ED84}" srcOrd="24" destOrd="0" presId="urn:microsoft.com/office/officeart/2005/8/layout/pyramid2"/>
    <dgm:cxn modelId="{DDD09A56-2244-440B-A9F9-C6640B6B42F7}" type="presParOf" srcId="{A804C7BD-7BB1-4FD3-8027-9EB5CE94E217}" destId="{3B034D38-5A5D-45BF-A7DC-614F996ABC4A}" srcOrd="25" destOrd="0" presId="urn:microsoft.com/office/officeart/2005/8/layout/pyramid2"/>
    <dgm:cxn modelId="{953271CF-AFDD-4D0E-A612-88FD40D832AF}" type="presParOf" srcId="{A804C7BD-7BB1-4FD3-8027-9EB5CE94E217}" destId="{F3150FBD-75BC-4C42-A331-32A21BBE7DE6}" srcOrd="26" destOrd="0" presId="urn:microsoft.com/office/officeart/2005/8/layout/pyramid2"/>
    <dgm:cxn modelId="{4871BCE5-EC06-401B-93F4-EDA6BC1F0AEA}" type="presParOf" srcId="{A804C7BD-7BB1-4FD3-8027-9EB5CE94E217}" destId="{B98B05F7-78CB-48BC-A408-8F420206E7D3}" srcOrd="2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3FCA55-F7AF-4887-9CF5-C13A0D7A1578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009914-3564-46E7-8461-B7675F0920B5}">
      <dgm:prSet phldrT="[Текст]" custT="1"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</dgm:spPr>
      <dgm:t>
        <a:bodyPr/>
        <a:lstStyle/>
        <a:p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Расходы за 2014 год</a:t>
          </a:r>
          <a:endParaRPr lang="ru-RU" sz="3200" b="1" dirty="0">
            <a:latin typeface="Times New Roman" pitchFamily="18" charset="0"/>
            <a:cs typeface="Times New Roman" pitchFamily="18" charset="0"/>
          </a:endParaRPr>
        </a:p>
      </dgm:t>
    </dgm:pt>
    <dgm:pt modelId="{12ED54E2-0C72-4D6F-B5CD-B15A1DA9C371}" type="parTrans" cxnId="{6141BCD3-46EC-49B6-AE6E-59EE799E0BE8}">
      <dgm:prSet/>
      <dgm:spPr/>
      <dgm:t>
        <a:bodyPr/>
        <a:lstStyle/>
        <a:p>
          <a:endParaRPr lang="ru-RU"/>
        </a:p>
      </dgm:t>
    </dgm:pt>
    <dgm:pt modelId="{8164F932-8E8A-4841-B42A-85F6F8EA4FD8}" type="sibTrans" cxnId="{6141BCD3-46EC-49B6-AE6E-59EE799E0BE8}">
      <dgm:prSet/>
      <dgm:spPr/>
      <dgm:t>
        <a:bodyPr/>
        <a:lstStyle/>
        <a:p>
          <a:endParaRPr lang="ru-RU"/>
        </a:p>
      </dgm:t>
    </dgm:pt>
    <dgm:pt modelId="{05F4098E-9620-4B91-92EE-D4EC7502E0F5}">
      <dgm:prSet phldrT="[Текст]" custT="1"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ru-RU" sz="3600" i="1" baseline="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9 муниципальных целевых программ на общую сумму       6 044 883,65рублей</a:t>
          </a:r>
          <a:endParaRPr lang="ru-RU" sz="3600" i="1" baseline="0" dirty="0">
            <a:solidFill>
              <a:srgbClr val="0000FF"/>
            </a:solidFill>
            <a:latin typeface="Times New Roman" pitchFamily="18" charset="0"/>
            <a:cs typeface="Times New Roman" pitchFamily="18" charset="0"/>
          </a:endParaRPr>
        </a:p>
      </dgm:t>
    </dgm:pt>
    <dgm:pt modelId="{27501F11-29E5-491F-B786-3DBE63BEADBB}" type="parTrans" cxnId="{39997423-6DB9-4A9D-ACD4-B814494DC9CD}">
      <dgm:prSet/>
      <dgm:spPr/>
      <dgm:t>
        <a:bodyPr/>
        <a:lstStyle/>
        <a:p>
          <a:endParaRPr lang="ru-RU"/>
        </a:p>
      </dgm:t>
    </dgm:pt>
    <dgm:pt modelId="{49108E28-4F00-4382-8A77-86E7293A0D69}" type="sibTrans" cxnId="{39997423-6DB9-4A9D-ACD4-B814494DC9CD}">
      <dgm:prSet/>
      <dgm:spPr/>
      <dgm:t>
        <a:bodyPr/>
        <a:lstStyle/>
        <a:p>
          <a:endParaRPr lang="ru-RU"/>
        </a:p>
      </dgm:t>
    </dgm:pt>
    <dgm:pt modelId="{9804F1B0-0234-4B93-AB8A-850257D5A711}">
      <dgm:prSet phldrT="[Текст]" custT="1"/>
      <dgm:spPr>
        <a:solidFill>
          <a:srgbClr val="00B0F0">
            <a:alpha val="90000"/>
          </a:srgbClr>
        </a:solidFill>
      </dgm:spPr>
      <dgm:t>
        <a:bodyPr/>
        <a:lstStyle/>
        <a:p>
          <a:endParaRPr lang="ru-RU" sz="3600" i="1" baseline="0" dirty="0">
            <a:solidFill>
              <a:srgbClr val="0000FF"/>
            </a:solidFill>
            <a:latin typeface="Times New Roman" pitchFamily="18" charset="0"/>
            <a:cs typeface="Times New Roman" pitchFamily="18" charset="0"/>
          </a:endParaRPr>
        </a:p>
      </dgm:t>
    </dgm:pt>
    <dgm:pt modelId="{D886D8B8-3CCD-401B-A5E1-EDC66D4C30A7}" type="parTrans" cxnId="{80A7A96C-4A7D-42C8-8B56-E1B37DAE6411}">
      <dgm:prSet/>
      <dgm:spPr/>
    </dgm:pt>
    <dgm:pt modelId="{DD277607-8A76-4C68-B3CA-1E1FCC57EA0A}" type="sibTrans" cxnId="{80A7A96C-4A7D-42C8-8B56-E1B37DAE6411}">
      <dgm:prSet/>
      <dgm:spPr/>
    </dgm:pt>
    <dgm:pt modelId="{06E8BBEA-E41C-4BE3-866C-2A94733C451B}" type="pres">
      <dgm:prSet presAssocID="{883FCA55-F7AF-4887-9CF5-C13A0D7A157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3C174D3-B23C-46D6-980B-12A237108C33}" type="pres">
      <dgm:prSet presAssocID="{20009914-3564-46E7-8461-B7675F0920B5}" presName="linNode" presStyleCnt="0"/>
      <dgm:spPr/>
    </dgm:pt>
    <dgm:pt modelId="{4D605796-16D6-4E59-BDC7-F0DEB2313862}" type="pres">
      <dgm:prSet presAssocID="{20009914-3564-46E7-8461-B7675F0920B5}" presName="parentShp" presStyleLbl="node1" presStyleIdx="0" presStyleCnt="1" custScaleX="74521" custLinFactNeighborX="-90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748FA9-4ABE-4219-B6E7-F4D8566D085F}" type="pres">
      <dgm:prSet presAssocID="{20009914-3564-46E7-8461-B7675F0920B5}" presName="childShp" presStyleLbl="bgAccFollowNode1" presStyleIdx="0" presStyleCnt="1" custScaleX="119606" custLinFactNeighborX="4130" custLinFactNeighborY="-9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41BCD3-46EC-49B6-AE6E-59EE799E0BE8}" srcId="{883FCA55-F7AF-4887-9CF5-C13A0D7A1578}" destId="{20009914-3564-46E7-8461-B7675F0920B5}" srcOrd="0" destOrd="0" parTransId="{12ED54E2-0C72-4D6F-B5CD-B15A1DA9C371}" sibTransId="{8164F932-8E8A-4841-B42A-85F6F8EA4FD8}"/>
    <dgm:cxn modelId="{80A7A96C-4A7D-42C8-8B56-E1B37DAE6411}" srcId="{20009914-3564-46E7-8461-B7675F0920B5}" destId="{9804F1B0-0234-4B93-AB8A-850257D5A711}" srcOrd="0" destOrd="0" parTransId="{D886D8B8-3CCD-401B-A5E1-EDC66D4C30A7}" sibTransId="{DD277607-8A76-4C68-B3CA-1E1FCC57EA0A}"/>
    <dgm:cxn modelId="{ECEE0471-7C6A-4B85-A98E-C40E072FBEF1}" type="presOf" srcId="{05F4098E-9620-4B91-92EE-D4EC7502E0F5}" destId="{1A748FA9-4ABE-4219-B6E7-F4D8566D085F}" srcOrd="0" destOrd="1" presId="urn:microsoft.com/office/officeart/2005/8/layout/vList6"/>
    <dgm:cxn modelId="{0426E243-4085-4016-9E8D-92202B425256}" type="presOf" srcId="{20009914-3564-46E7-8461-B7675F0920B5}" destId="{4D605796-16D6-4E59-BDC7-F0DEB2313862}" srcOrd="0" destOrd="0" presId="urn:microsoft.com/office/officeart/2005/8/layout/vList6"/>
    <dgm:cxn modelId="{39997423-6DB9-4A9D-ACD4-B814494DC9CD}" srcId="{20009914-3564-46E7-8461-B7675F0920B5}" destId="{05F4098E-9620-4B91-92EE-D4EC7502E0F5}" srcOrd="1" destOrd="0" parTransId="{27501F11-29E5-491F-B786-3DBE63BEADBB}" sibTransId="{49108E28-4F00-4382-8A77-86E7293A0D69}"/>
    <dgm:cxn modelId="{E425AB9A-5870-427E-93D2-740BC10CD571}" type="presOf" srcId="{883FCA55-F7AF-4887-9CF5-C13A0D7A1578}" destId="{06E8BBEA-E41C-4BE3-866C-2A94733C451B}" srcOrd="0" destOrd="0" presId="urn:microsoft.com/office/officeart/2005/8/layout/vList6"/>
    <dgm:cxn modelId="{F766A8B2-3FEB-4E75-BCC9-0DD0093F13B5}" type="presOf" srcId="{9804F1B0-0234-4B93-AB8A-850257D5A711}" destId="{1A748FA9-4ABE-4219-B6E7-F4D8566D085F}" srcOrd="0" destOrd="0" presId="urn:microsoft.com/office/officeart/2005/8/layout/vList6"/>
    <dgm:cxn modelId="{25BE2357-8C33-418A-96CC-33C57C974469}" type="presParOf" srcId="{06E8BBEA-E41C-4BE3-866C-2A94733C451B}" destId="{43C174D3-B23C-46D6-980B-12A237108C33}" srcOrd="0" destOrd="0" presId="urn:microsoft.com/office/officeart/2005/8/layout/vList6"/>
    <dgm:cxn modelId="{AC84A91A-CDC0-4A7D-8D8E-BC79341ECCEE}" type="presParOf" srcId="{43C174D3-B23C-46D6-980B-12A237108C33}" destId="{4D605796-16D6-4E59-BDC7-F0DEB2313862}" srcOrd="0" destOrd="0" presId="urn:microsoft.com/office/officeart/2005/8/layout/vList6"/>
    <dgm:cxn modelId="{E5CC79E4-9E39-48C8-953D-E38FF5D3FBA9}" type="presParOf" srcId="{43C174D3-B23C-46D6-980B-12A237108C33}" destId="{1A748FA9-4ABE-4219-B6E7-F4D8566D085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88837E-D9C5-403A-8035-DD150A919243}">
      <dsp:nvSpPr>
        <dsp:cNvPr id="0" name=""/>
        <dsp:cNvSpPr/>
      </dsp:nvSpPr>
      <dsp:spPr>
        <a:xfrm>
          <a:off x="0" y="0"/>
          <a:ext cx="3451225" cy="3451225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D34C80-7A58-4F9E-8D6A-990FA1A00B17}">
      <dsp:nvSpPr>
        <dsp:cNvPr id="0" name=""/>
        <dsp:cNvSpPr/>
      </dsp:nvSpPr>
      <dsp:spPr>
        <a:xfrm>
          <a:off x="1725612" y="0"/>
          <a:ext cx="5683249" cy="3451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u="sng" kern="1200" smtClean="0">
              <a:latin typeface="Times New Roman" pitchFamily="18" charset="0"/>
              <a:cs typeface="Times New Roman" pitchFamily="18" charset="0"/>
            </a:rPr>
            <a:t>Доходы – 28 601 480,71рублей</a:t>
          </a:r>
          <a:endParaRPr lang="ru-RU" sz="3000" u="sng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25612" y="0"/>
        <a:ext cx="5683249" cy="1035369"/>
      </dsp:txXfrm>
    </dsp:sp>
    <dsp:sp modelId="{611651FD-67D0-4868-9439-64BD9CB5CAC9}">
      <dsp:nvSpPr>
        <dsp:cNvPr id="0" name=""/>
        <dsp:cNvSpPr/>
      </dsp:nvSpPr>
      <dsp:spPr>
        <a:xfrm>
          <a:off x="603965" y="1035369"/>
          <a:ext cx="2243294" cy="2243294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AF8AB6-A290-4E52-8BB2-DF45269C932B}">
      <dsp:nvSpPr>
        <dsp:cNvPr id="0" name=""/>
        <dsp:cNvSpPr/>
      </dsp:nvSpPr>
      <dsp:spPr>
        <a:xfrm>
          <a:off x="1725612" y="1035369"/>
          <a:ext cx="5683249" cy="22432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u="sng" kern="1200" dirty="0" smtClean="0">
              <a:latin typeface="Times New Roman" pitchFamily="18" charset="0"/>
              <a:cs typeface="Times New Roman" pitchFamily="18" charset="0"/>
            </a:rPr>
            <a:t>Расходы – 25 562 681,33рублей</a:t>
          </a:r>
          <a:endParaRPr lang="ru-RU" sz="3000" u="sng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25612" y="1035369"/>
        <a:ext cx="5683249" cy="1035366"/>
      </dsp:txXfrm>
    </dsp:sp>
    <dsp:sp modelId="{88E4FB6C-E742-4259-B0D4-77237B79F55E}">
      <dsp:nvSpPr>
        <dsp:cNvPr id="0" name=""/>
        <dsp:cNvSpPr/>
      </dsp:nvSpPr>
      <dsp:spPr>
        <a:xfrm>
          <a:off x="1207929" y="2070736"/>
          <a:ext cx="1035366" cy="1035366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2E94DB-5D28-4BDC-BA5E-5B72E985FE21}">
      <dsp:nvSpPr>
        <dsp:cNvPr id="0" name=""/>
        <dsp:cNvSpPr/>
      </dsp:nvSpPr>
      <dsp:spPr>
        <a:xfrm>
          <a:off x="1725612" y="2070736"/>
          <a:ext cx="5683249" cy="10353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u="sng" kern="1200" smtClean="0">
              <a:latin typeface="Times New Roman" pitchFamily="18" charset="0"/>
              <a:cs typeface="Times New Roman" pitchFamily="18" charset="0"/>
            </a:rPr>
            <a:t>Профицит -  3 038 799,38рублей</a:t>
          </a:r>
          <a:endParaRPr lang="ru-RU" sz="3000" u="sng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25612" y="2070736"/>
        <a:ext cx="5683249" cy="10353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8A8FBF-7FAC-4A7F-B29A-56A1398861FB}">
      <dsp:nvSpPr>
        <dsp:cNvPr id="0" name=""/>
        <dsp:cNvSpPr/>
      </dsp:nvSpPr>
      <dsp:spPr>
        <a:xfrm>
          <a:off x="0" y="0"/>
          <a:ext cx="4392488" cy="4392488"/>
        </a:xfrm>
        <a:prstGeom prst="triangl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456460-1D99-4D4B-A859-7E71CF668C49}">
      <dsp:nvSpPr>
        <dsp:cNvPr id="0" name=""/>
        <dsp:cNvSpPr/>
      </dsp:nvSpPr>
      <dsp:spPr>
        <a:xfrm>
          <a:off x="1963099" y="260468"/>
          <a:ext cx="5669748" cy="256008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НАЛОГОВЫЕ ДОХОДЫ – 25 582 602,10 рублей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75596" y="272965"/>
        <a:ext cx="5644754" cy="231014"/>
      </dsp:txXfrm>
    </dsp:sp>
    <dsp:sp modelId="{75ACA26A-9A3D-4211-BE05-3CDA959F42C7}">
      <dsp:nvSpPr>
        <dsp:cNvPr id="0" name=""/>
        <dsp:cNvSpPr/>
      </dsp:nvSpPr>
      <dsp:spPr>
        <a:xfrm>
          <a:off x="1963099" y="593126"/>
          <a:ext cx="5669748" cy="239540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 smtClean="0">
              <a:latin typeface="Times New Roman" pitchFamily="18" charset="0"/>
              <a:cs typeface="Times New Roman" pitchFamily="18" charset="0"/>
            </a:rPr>
            <a:t>Налоги на доходы физических лиц – 21 586 687,56 рублей</a:t>
          </a:r>
          <a:endParaRPr lang="ru-RU" sz="10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74792" y="604819"/>
        <a:ext cx="5646362" cy="216154"/>
      </dsp:txXfrm>
    </dsp:sp>
    <dsp:sp modelId="{F9318589-8BB1-4A08-B7A2-EE46A82DD007}">
      <dsp:nvSpPr>
        <dsp:cNvPr id="0" name=""/>
        <dsp:cNvSpPr/>
      </dsp:nvSpPr>
      <dsp:spPr>
        <a:xfrm>
          <a:off x="1963099" y="903933"/>
          <a:ext cx="5669748" cy="244054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 smtClean="0">
              <a:latin typeface="Times New Roman" pitchFamily="18" charset="0"/>
              <a:cs typeface="Times New Roman" pitchFamily="18" charset="0"/>
            </a:rPr>
            <a:t>Акцизы по подакцизным товарам, производимые на территории Российской Федерации – 1675272,12 рублей</a:t>
          </a:r>
          <a:endParaRPr lang="ru-RU" sz="10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75013" y="915847"/>
        <a:ext cx="5645920" cy="220226"/>
      </dsp:txXfrm>
    </dsp:sp>
    <dsp:sp modelId="{003808B4-2815-4DDF-B44B-7016A25576F2}">
      <dsp:nvSpPr>
        <dsp:cNvPr id="0" name=""/>
        <dsp:cNvSpPr/>
      </dsp:nvSpPr>
      <dsp:spPr>
        <a:xfrm>
          <a:off x="1963099" y="1221496"/>
          <a:ext cx="5669748" cy="204930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 smtClean="0">
              <a:latin typeface="Times New Roman" pitchFamily="18" charset="0"/>
              <a:cs typeface="Times New Roman" pitchFamily="18" charset="0"/>
            </a:rPr>
            <a:t>Налоги на совокупный доход – 68 597,46 рублей</a:t>
          </a:r>
          <a:endParaRPr lang="ru-RU" sz="10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73103" y="1231500"/>
        <a:ext cx="5649740" cy="184922"/>
      </dsp:txXfrm>
    </dsp:sp>
    <dsp:sp modelId="{604EEA4B-F2CA-4FBD-8E98-298F5088F807}">
      <dsp:nvSpPr>
        <dsp:cNvPr id="0" name=""/>
        <dsp:cNvSpPr/>
      </dsp:nvSpPr>
      <dsp:spPr>
        <a:xfrm>
          <a:off x="1963099" y="1490471"/>
          <a:ext cx="5669748" cy="149057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 smtClean="0">
              <a:latin typeface="Times New Roman" pitchFamily="18" charset="0"/>
              <a:cs typeface="Times New Roman" pitchFamily="18" charset="0"/>
            </a:rPr>
            <a:t>Налоги на имущество (имущество и земельный) – 2 234 544,96 рублей</a:t>
          </a:r>
          <a:endParaRPr lang="ru-RU" sz="10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70375" y="1497747"/>
        <a:ext cx="5655196" cy="134505"/>
      </dsp:txXfrm>
    </dsp:sp>
    <dsp:sp modelId="{C6A73299-8354-438B-ADC2-00BA338A3C2A}">
      <dsp:nvSpPr>
        <dsp:cNvPr id="0" name=""/>
        <dsp:cNvSpPr/>
      </dsp:nvSpPr>
      <dsp:spPr>
        <a:xfrm>
          <a:off x="1963099" y="1658071"/>
          <a:ext cx="5669748" cy="269901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 smtClean="0">
              <a:latin typeface="Times New Roman" pitchFamily="18" charset="0"/>
              <a:cs typeface="Times New Roman" pitchFamily="18" charset="0"/>
            </a:rPr>
            <a:t>Прочие налоговые доходы – 17 500,00 рублей</a:t>
          </a:r>
          <a:endParaRPr lang="ru-RU" sz="1000" b="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600" kern="1200"/>
        </a:p>
      </dsp:txBody>
      <dsp:txXfrm>
        <a:off x="1976274" y="1671246"/>
        <a:ext cx="5643398" cy="243551"/>
      </dsp:txXfrm>
    </dsp:sp>
    <dsp:sp modelId="{5B97BEB8-DFDC-4588-8847-B73EACD94529}">
      <dsp:nvSpPr>
        <dsp:cNvPr id="0" name=""/>
        <dsp:cNvSpPr/>
      </dsp:nvSpPr>
      <dsp:spPr>
        <a:xfrm>
          <a:off x="1963099" y="1998777"/>
          <a:ext cx="5669748" cy="180036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НЕНАЛОГОВЫЕ ДОХОДЫ – 1 620 124,25 рублей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71888" y="2007566"/>
        <a:ext cx="5652170" cy="162458"/>
      </dsp:txXfrm>
    </dsp:sp>
    <dsp:sp modelId="{0DA0CC1E-2D96-4723-9840-33807013D40A}">
      <dsp:nvSpPr>
        <dsp:cNvPr id="0" name=""/>
        <dsp:cNvSpPr/>
      </dsp:nvSpPr>
      <dsp:spPr>
        <a:xfrm>
          <a:off x="2001414" y="2176591"/>
          <a:ext cx="5631433" cy="242317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Доходы от сдачи в аренду имущества – 1 460 471,84 рублей</a:t>
          </a:r>
          <a:endParaRPr lang="ru-RU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13243" y="2188420"/>
        <a:ext cx="5607775" cy="218659"/>
      </dsp:txXfrm>
    </dsp:sp>
    <dsp:sp modelId="{EF8ED1D9-E58A-479B-A4A5-4C65FDAD41DE}">
      <dsp:nvSpPr>
        <dsp:cNvPr id="0" name=""/>
        <dsp:cNvSpPr/>
      </dsp:nvSpPr>
      <dsp:spPr>
        <a:xfrm>
          <a:off x="1971578" y="2472946"/>
          <a:ext cx="5661269" cy="267973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i="0" kern="1200" dirty="0" smtClean="0">
              <a:latin typeface="Times New Roman" pitchFamily="18" charset="0"/>
              <a:cs typeface="Times New Roman" pitchFamily="18" charset="0"/>
            </a:rPr>
            <a:t>Доходы, полученные в виде арендной платы за земельные участки – 64 947,72 рублей</a:t>
          </a:r>
          <a:endParaRPr lang="ru-RU" sz="1000" b="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84659" y="2486027"/>
        <a:ext cx="5635107" cy="241811"/>
      </dsp:txXfrm>
    </dsp:sp>
    <dsp:sp modelId="{C8BAF377-8F1E-4CC9-9020-6209AD1382A3}">
      <dsp:nvSpPr>
        <dsp:cNvPr id="0" name=""/>
        <dsp:cNvSpPr/>
      </dsp:nvSpPr>
      <dsp:spPr>
        <a:xfrm>
          <a:off x="1963099" y="2841286"/>
          <a:ext cx="5669748" cy="181747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 smtClean="0">
              <a:latin typeface="Times New Roman" pitchFamily="18" charset="0"/>
              <a:cs typeface="Times New Roman" pitchFamily="18" charset="0"/>
            </a:rPr>
            <a:t>Доходы от продажи материальных и нематериальных активов – 9 264,69 рублей</a:t>
          </a:r>
          <a:endParaRPr lang="ru-RU" sz="10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71971" y="2850158"/>
        <a:ext cx="5652004" cy="164003"/>
      </dsp:txXfrm>
    </dsp:sp>
    <dsp:sp modelId="{4EDBDE1A-04EE-4CE6-A8D5-171A391C5293}">
      <dsp:nvSpPr>
        <dsp:cNvPr id="0" name=""/>
        <dsp:cNvSpPr/>
      </dsp:nvSpPr>
      <dsp:spPr>
        <a:xfrm>
          <a:off x="1989965" y="3041334"/>
          <a:ext cx="5642882" cy="132216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Доходы от оказания платных услуг (работ) – 85 440,00 рублей</a:t>
          </a:r>
          <a:endParaRPr lang="ru-RU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96419" y="3047788"/>
        <a:ext cx="5629974" cy="119308"/>
      </dsp:txXfrm>
    </dsp:sp>
    <dsp:sp modelId="{E623D5B6-EA1B-40EA-A38F-4BE581CA8492}">
      <dsp:nvSpPr>
        <dsp:cNvPr id="0" name=""/>
        <dsp:cNvSpPr/>
      </dsp:nvSpPr>
      <dsp:spPr>
        <a:xfrm>
          <a:off x="1963099" y="3208435"/>
          <a:ext cx="5669748" cy="305535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БЕЗВОЗМЕЗДНЫЕ ПОСТУПЛЕНИЯ – 1 398 754,36 рублей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78014" y="3223350"/>
        <a:ext cx="5639918" cy="275705"/>
      </dsp:txXfrm>
    </dsp:sp>
    <dsp:sp modelId="{09617292-1B0E-4300-8EA5-A9E86433ED84}">
      <dsp:nvSpPr>
        <dsp:cNvPr id="0" name=""/>
        <dsp:cNvSpPr/>
      </dsp:nvSpPr>
      <dsp:spPr>
        <a:xfrm>
          <a:off x="1969949" y="3699225"/>
          <a:ext cx="5628663" cy="323371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Субвенции бюджетам субъектов Российской Федерации и муниципальных образований – 197560,00 рублей</a:t>
          </a:r>
          <a:endParaRPr lang="ru-RU" sz="105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85735" y="3715011"/>
        <a:ext cx="5597091" cy="291799"/>
      </dsp:txXfrm>
    </dsp:sp>
    <dsp:sp modelId="{F3150FBD-75BC-4C42-A331-32A21BBE7DE6}">
      <dsp:nvSpPr>
        <dsp:cNvPr id="0" name=""/>
        <dsp:cNvSpPr/>
      </dsp:nvSpPr>
      <dsp:spPr>
        <a:xfrm>
          <a:off x="1963099" y="4082805"/>
          <a:ext cx="5669748" cy="161770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Прочие межбюджетные трансферты, передаваемые бюджетам поселения – 1 201 194,36 рублей</a:t>
          </a:r>
          <a:endParaRPr lang="ru-RU" sz="105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70996" y="4090702"/>
        <a:ext cx="5653954" cy="1459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748FA9-4ABE-4219-B6E7-F4D8566D085F}">
      <dsp:nvSpPr>
        <dsp:cNvPr id="0" name=""/>
        <dsp:cNvSpPr/>
      </dsp:nvSpPr>
      <dsp:spPr>
        <a:xfrm>
          <a:off x="2424419" y="0"/>
          <a:ext cx="5833784" cy="4525963"/>
        </a:xfrm>
        <a:prstGeom prst="rightArrow">
          <a:avLst>
            <a:gd name="adj1" fmla="val 75000"/>
            <a:gd name="adj2" fmla="val 50000"/>
          </a:avLst>
        </a:prstGeom>
        <a:solidFill>
          <a:srgbClr val="00B0F0">
            <a:alpha val="90000"/>
          </a:srgb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600" i="1" kern="1200" baseline="0" dirty="0">
            <a:solidFill>
              <a:srgbClr val="0000FF"/>
            </a:solidFill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i="1" kern="1200" baseline="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9 муниципальных целевых программ на общую сумму       6 044 883,65рублей</a:t>
          </a:r>
          <a:endParaRPr lang="ru-RU" sz="3600" i="1" kern="1200" baseline="0" dirty="0">
            <a:solidFill>
              <a:srgbClr val="0000FF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24419" y="565745"/>
        <a:ext cx="4136548" cy="3394473"/>
      </dsp:txXfrm>
    </dsp:sp>
    <dsp:sp modelId="{4D605796-16D6-4E59-BDC7-F0DEB2313862}">
      <dsp:nvSpPr>
        <dsp:cNvPr id="0" name=""/>
        <dsp:cNvSpPr/>
      </dsp:nvSpPr>
      <dsp:spPr>
        <a:xfrm>
          <a:off x="0" y="0"/>
          <a:ext cx="2423175" cy="4525963"/>
        </a:xfrm>
        <a:prstGeom prst="roundRect">
          <a:avLst/>
        </a:prstGeom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Расходы за 2014 год</a:t>
          </a:r>
          <a:endParaRPr lang="ru-RU" sz="3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8290" y="118290"/>
        <a:ext cx="2186595" cy="42893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0.1949</cdr:x>
      <cdr:y>0.67449</cdr:y>
    </cdr:from>
    <cdr:to>
      <cdr:x>0.31327</cdr:x>
      <cdr:y>0.72508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84147" y="2880321"/>
          <a:ext cx="96211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600" b="1" i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0.24806</cdr:x>
      <cdr:y>0.16862</cdr:y>
    </cdr:from>
    <cdr:to>
      <cdr:x>0.36274</cdr:x>
      <cdr:y>0.232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16224" y="720080"/>
          <a:ext cx="932119" cy="2706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lvl="0" algn="ctr" rtl="0" fontAlgn="base">
            <a:spcBef>
              <a:spcPct val="0"/>
            </a:spcBef>
            <a:spcAft>
              <a:spcPct val="0"/>
            </a:spcAft>
          </a:pPr>
          <a:endParaRPr lang="ru-RU" sz="1600" b="1" i="1" u="sng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0.54081</cdr:x>
      <cdr:y>0.11937</cdr:y>
    </cdr:from>
    <cdr:to>
      <cdr:x>0.65351</cdr:x>
      <cdr:y>0.33221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401553" y="5013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0.46954</cdr:x>
      <cdr:y>0.45528</cdr:y>
    </cdr:from>
    <cdr:to>
      <cdr:x>0.64389</cdr:x>
      <cdr:y>0.54633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816424" y="1944216"/>
          <a:ext cx="1417117" cy="3888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0.38481</cdr:x>
      <cdr:y>0.5595</cdr:y>
    </cdr:from>
    <cdr:to>
      <cdr:x>0.51869</cdr:x>
      <cdr:y>0.58746</cdr:y>
    </cdr:to>
    <cdr:sp macro="" textlink="">
      <cdr:nvSpPr>
        <cdr:cNvPr id="3" name="Стрелка вправо 2"/>
        <cdr:cNvSpPr/>
      </cdr:nvSpPr>
      <cdr:spPr>
        <a:xfrm xmlns:a="http://schemas.openxmlformats.org/drawingml/2006/main" rot="21286206" flipV="1">
          <a:off x="3127713" y="2475410"/>
          <a:ext cx="1088207" cy="123725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FFFF00"/>
        </a:solidFill>
        <a:ln xmlns:a="http://schemas.openxmlformats.org/drawingml/2006/main">
          <a:solidFill>
            <a:schemeClr val="tx2">
              <a:lumMod val="60000"/>
              <a:lumOff val="40000"/>
            </a:schemeClr>
          </a:solidFill>
          <a:prstDash val="sysDot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0.42027</cdr:x>
      <cdr:y>0.51579</cdr:y>
    </cdr:from>
    <cdr:to>
      <cdr:x>0.51576</cdr:x>
      <cdr:y>0.56314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415928" y="2282056"/>
          <a:ext cx="776143" cy="2094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200" i="1" dirty="0" smtClean="0">
              <a:solidFill>
                <a:srgbClr val="FF0000"/>
              </a:solidFill>
            </a:rPr>
            <a:t>    </a:t>
          </a:r>
        </a:p>
      </cdr:txBody>
    </cdr:sp>
  </cdr:relSizeAnchor>
  <cdr:relSizeAnchor xmlns:cdr="http://schemas.openxmlformats.org/drawingml/2006/chartDrawing">
    <cdr:from>
      <cdr:x>0.60737</cdr:x>
      <cdr:y>0.54462</cdr:y>
    </cdr:from>
    <cdr:to>
      <cdr:x>0.75809</cdr:x>
      <cdr:y>0.5791</cdr:y>
    </cdr:to>
    <cdr:sp macro="" textlink="">
      <cdr:nvSpPr>
        <cdr:cNvPr id="5" name="Стрелка вправо 4"/>
        <cdr:cNvSpPr/>
      </cdr:nvSpPr>
      <cdr:spPr>
        <a:xfrm xmlns:a="http://schemas.openxmlformats.org/drawingml/2006/main" rot="21286206" flipV="1">
          <a:off x="4936712" y="2409578"/>
          <a:ext cx="1225024" cy="152571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FFFF00"/>
        </a:solidFill>
        <a:ln xmlns:a="http://schemas.openxmlformats.org/drawingml/2006/main">
          <a:solidFill>
            <a:schemeClr val="tx2">
              <a:lumMod val="60000"/>
              <a:lumOff val="40000"/>
            </a:schemeClr>
          </a:solidFill>
          <a:prstDash val="sysDot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BE2CBBE-ABDF-4649-93AC-F67110BE1A85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0C740C4-938F-405A-9B3C-8CDB74AD05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8213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C6EB01-77A4-42D0-97D6-BB61832CFE28}" type="slidenum">
              <a:rPr lang="ru-RU" smtClean="0"/>
              <a:pPr eaLnBrk="1" hangingPunct="1"/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826194-7ABB-4B96-A886-8AE74FD44A9C}" type="datetimeFigureOut">
              <a:rPr lang="ru-RU" smtClean="0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30450-FBFA-4DBD-9748-6CE4E8997A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CD8F31-41D6-410E-B77A-FF6862971D6C}" type="datetimeFigureOut">
              <a:rPr lang="ru-RU" smtClean="0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57A635-EA7E-4CC5-8892-544EB880E6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6E6EBB-FD30-45AD-AA6B-CDB6AF1F7780}" type="datetimeFigureOut">
              <a:rPr lang="ru-RU" smtClean="0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3DC4A0-FD04-4412-B2A9-CEEEC6C00C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663416-7F46-42D4-8C0E-B32A57406AFF}" type="datetimeFigureOut">
              <a:rPr lang="ru-RU" smtClean="0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80019D-4FD5-47AE-9C18-F275E58B84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FEA8DC-4B51-44EA-920D-C34350D53498}" type="datetimeFigureOut">
              <a:rPr lang="ru-RU" smtClean="0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FCEB19-2E70-4977-852B-CB45D635E5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9F8233-AC4F-4C81-96C7-6D5495D7453C}" type="datetimeFigureOut">
              <a:rPr lang="ru-RU" smtClean="0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681BD-EFD5-4E32-9BCB-6CFBB609116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B2EDBD-D889-40FA-A890-5F5016CCACA2}" type="datetimeFigureOut">
              <a:rPr lang="ru-RU" smtClean="0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92F296-8BAD-45F6-81FC-92334C11B3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E2A339-4D15-4314-9AD3-27235DD81633}" type="datetimeFigureOut">
              <a:rPr lang="ru-RU" smtClean="0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87CE6-25CF-4C2A-AB90-ED974E0A9E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523A59-EF6D-4820-90F0-516B9A628697}" type="datetimeFigureOut">
              <a:rPr lang="ru-RU" smtClean="0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AB3BB3-EE44-4D3E-BBC0-42B5F6FF81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15A80B-F116-4C8B-A5AE-29F8B96A2475}" type="datetimeFigureOut">
              <a:rPr lang="ru-RU" smtClean="0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74FF27-20C1-4C80-B2DB-0AAA86A590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538FAB-C5C5-4C8D-AC93-700E01CF41E9}" type="datetimeFigureOut">
              <a:rPr lang="ru-RU" smtClean="0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D1A60-65B6-4A55-9F69-3FA5374845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66CF819-C41E-44E5-AA84-45DF965034FB}" type="datetimeFigureOut">
              <a:rPr lang="ru-RU" smtClean="0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FD990C5-2877-4A3D-BF88-AA0A557231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57188"/>
            <a:ext cx="8352928" cy="364787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Администрация Новицкого </a:t>
            </a:r>
            <a:br>
              <a:rPr lang="ru-RU" b="1" i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сельского поселения Партизанского </a:t>
            </a:r>
            <a:br>
              <a:rPr lang="ru-RU" b="1" i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 </a:t>
            </a:r>
            <a:br>
              <a:rPr lang="ru-RU" b="1" i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Приморского края</a:t>
            </a:r>
            <a:endParaRPr lang="ru-RU" b="1" i="1" dirty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29138"/>
            <a:ext cx="6400800" cy="11144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Отчет об исполнении бюджета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Новицкого сельского поселения за </a:t>
            </a:r>
            <a:r>
              <a:rPr lang="ru-RU" sz="2400" b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2014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1648963"/>
              </p:ext>
            </p:extLst>
          </p:nvPr>
        </p:nvGraphicFramePr>
        <p:xfrm>
          <a:off x="251520" y="1651000"/>
          <a:ext cx="8640960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Динамика безвозмездных поступлений от других бюджетов в бюджет Новицкого сельского поселения 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в 2012 – 2014 годах (в рублях)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6847605"/>
              </p:ext>
            </p:extLst>
          </p:nvPr>
        </p:nvGraphicFramePr>
        <p:xfrm>
          <a:off x="251520" y="1651000"/>
          <a:ext cx="8640960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Динамика расходов бюджета Новицкого сельского поселения в 2011-2014 годах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9723782"/>
              </p:ext>
            </p:extLst>
          </p:nvPr>
        </p:nvGraphicFramePr>
        <p:xfrm>
          <a:off x="871538" y="2674938"/>
          <a:ext cx="7408862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431"/>
                <a:gridCol w="3704431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11 570 602,56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197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560,00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Гражданская оборона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28 350,00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2 018 684,10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2 337 696,78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7 064 786,76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2 330 001,13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15 000,00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25 562 681,33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142874"/>
            <a:ext cx="8229600" cy="1197894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Информация об исполнении бюджета 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Новицкого сельского поселения за 2014 год (в рублях)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5946794"/>
              </p:ext>
            </p:extLst>
          </p:nvPr>
        </p:nvGraphicFramePr>
        <p:xfrm>
          <a:off x="467544" y="1988840"/>
          <a:ext cx="842493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Новицкого сельского поселения за 2014 год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034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8119454"/>
              </p:ext>
            </p:extLst>
          </p:nvPr>
        </p:nvGraphicFramePr>
        <p:xfrm>
          <a:off x="508000" y="1651000"/>
          <a:ext cx="8128000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Динамика расходов бюджета 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Новицкого сельского поселения 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культуру, кинематографию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 2011 – 2014 годах</a:t>
            </a:r>
            <a:endParaRPr lang="ru-RU" sz="2400" b="1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2735013"/>
              </p:ext>
            </p:extLst>
          </p:nvPr>
        </p:nvGraphicFramePr>
        <p:xfrm>
          <a:off x="285720" y="1600200"/>
          <a:ext cx="825820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Муниципальные целевые программы в 2014 годы (в рублях)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 стабильный рост налоговых и неналоговых доходов бюджета поселения </a:t>
            </a:r>
          </a:p>
          <a:p>
            <a:pPr eaLnBrk="1" hangingPunct="1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Созданы условия для стабильного функционирования учреждений социально-культурной сферы </a:t>
            </a:r>
          </a:p>
          <a:p>
            <a:pPr eaLnBrk="1" hangingPunct="1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реализацию муниципальных целевых программ из бюджета Новицкого сельского поселения выделено 7 533 000,00рублей.</a:t>
            </a:r>
          </a:p>
          <a:p>
            <a:pPr eaLnBrk="1" hangingPunct="1"/>
            <a:endParaRPr lang="ru-RU" b="1" dirty="0" smtClean="0"/>
          </a:p>
        </p:txBody>
      </p:sp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pPr eaLnBrk="1" hangingPunct="1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Решенные цели и задачи при исполнении бюджета Новицкого сельского поселения в 2014 году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1611243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Основные параметры исполнения бюджета 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Новицкого сельского поселения за 2014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9445616"/>
              </p:ext>
            </p:extLst>
          </p:nvPr>
        </p:nvGraphicFramePr>
        <p:xfrm>
          <a:off x="827584" y="2060848"/>
          <a:ext cx="763284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Объем доходов бюджета Новицкого сельского поселения в 2014 году составил 28 601 480,71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2373582"/>
              </p:ext>
            </p:extLst>
          </p:nvPr>
        </p:nvGraphicFramePr>
        <p:xfrm>
          <a:off x="251520" y="1727200"/>
          <a:ext cx="8640960" cy="4270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Динамика поступлений налоговых и неналоговых доходов бюджета Новицкого сельского поселения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 2011 – 2014 годах (в рублях)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3637708"/>
              </p:ext>
            </p:extLst>
          </p:nvPr>
        </p:nvGraphicFramePr>
        <p:xfrm>
          <a:off x="193675" y="1336675"/>
          <a:ext cx="8685213" cy="5327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Новицкого сельского поселения за 2014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0519712"/>
              </p:ext>
            </p:extLst>
          </p:nvPr>
        </p:nvGraphicFramePr>
        <p:xfrm>
          <a:off x="508000" y="1651000"/>
          <a:ext cx="8128000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Динамика поступлений налога на доходы физических лиц в 2010 – 2014 годах (в рублях)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8343220"/>
              </p:ext>
            </p:extLst>
          </p:nvPr>
        </p:nvGraphicFramePr>
        <p:xfrm>
          <a:off x="683568" y="1700808"/>
          <a:ext cx="8128000" cy="4270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Динамика поступлений неналоговых доходов бюджета Новицкого сельского поселения (в рублях)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5075743"/>
              </p:ext>
            </p:extLst>
          </p:nvPr>
        </p:nvGraphicFramePr>
        <p:xfrm>
          <a:off x="508000" y="1651000"/>
          <a:ext cx="8128000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Динамика доходов бюджета 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Новицкого сельского поселения (в рублях)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2051</TotalTime>
  <Words>420</Words>
  <Application>Microsoft Office PowerPoint</Application>
  <PresentationFormat>Экран (4:3)</PresentationFormat>
  <Paragraphs>81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Администрация Новицкого  сельского поселения Партизанского  муниципального района  Приморского края</vt:lpstr>
      <vt:lpstr>Решенные цели и задачи при исполнении бюджета Новицкого сельского поселения в 2014 году</vt:lpstr>
      <vt:lpstr>Основные параметры исполнения бюджета  Новицкого сельского поселения за 2014 год</vt:lpstr>
      <vt:lpstr>Объем доходов бюджета Новицкого сельского поселения в 2014 году составил 28 601 480,71 рублей</vt:lpstr>
      <vt:lpstr>Динамика поступлений налоговых и неналоговых доходов бюджета Новицкого сельского поселения в 2011 – 2014 годах (в рублях)</vt:lpstr>
      <vt:lpstr>Структура налоговых и неналоговых доходов бюджета Новицкого сельского поселения за 2014 год</vt:lpstr>
      <vt:lpstr>Динамика поступлений налога на доходы физических лиц в 2010 – 2014 годах (в рублях)</vt:lpstr>
      <vt:lpstr>Динамика поступлений неналоговых доходов бюджета Новицкого сельского поселения (в рублях)</vt:lpstr>
      <vt:lpstr>Динамика доходов бюджета  Новицкого сельского поселения (в рублях)</vt:lpstr>
      <vt:lpstr>Динамика безвозмездных поступлений от других бюджетов в бюджет Новицкого сельского поселения   в 2012 – 2014 годах (в рублях)</vt:lpstr>
      <vt:lpstr>Динамика расходов бюджета Новицкого сельского поселения в 2011-2014 годах</vt:lpstr>
      <vt:lpstr> Информация об исполнении бюджета  Новицкого сельского поселения за 2014 год (в рублях) </vt:lpstr>
      <vt:lpstr>Структура расходов бюджета  Новицкого сельского поселения за 2014 год</vt:lpstr>
      <vt:lpstr>Динамика расходов бюджета  Новицкого сельского поселения  на культуру, кинематографию в 2011 – 2014 годах</vt:lpstr>
      <vt:lpstr>Муниципальные целевые программы в 2014 годы (в рублях)</vt:lpstr>
    </vt:vector>
  </TitlesOfParts>
  <Company>ФУА Партизанского МР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Партизанского муниципального района</dc:title>
  <dc:creator>Наталья</dc:creator>
  <cp:lastModifiedBy>Елена</cp:lastModifiedBy>
  <cp:revision>180</cp:revision>
  <cp:lastPrinted>2013-12-19T22:39:08Z</cp:lastPrinted>
  <dcterms:created xsi:type="dcterms:W3CDTF">2013-09-16T04:54:12Z</dcterms:created>
  <dcterms:modified xsi:type="dcterms:W3CDTF">2015-03-18T07:04:10Z</dcterms:modified>
</cp:coreProperties>
</file>